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7"/>
  </p:notesMasterIdLst>
  <p:sldIdLst>
    <p:sldId id="371" r:id="rId2"/>
    <p:sldId id="353" r:id="rId3"/>
    <p:sldId id="354" r:id="rId4"/>
    <p:sldId id="310" r:id="rId5"/>
    <p:sldId id="258" r:id="rId6"/>
    <p:sldId id="256" r:id="rId7"/>
    <p:sldId id="372" r:id="rId8"/>
    <p:sldId id="370" r:id="rId9"/>
    <p:sldId id="367" r:id="rId10"/>
    <p:sldId id="368" r:id="rId11"/>
    <p:sldId id="259" r:id="rId12"/>
    <p:sldId id="261" r:id="rId13"/>
    <p:sldId id="355" r:id="rId14"/>
    <p:sldId id="356" r:id="rId15"/>
    <p:sldId id="260" r:id="rId16"/>
    <p:sldId id="264" r:id="rId17"/>
    <p:sldId id="265" r:id="rId18"/>
    <p:sldId id="279" r:id="rId19"/>
    <p:sldId id="280" r:id="rId20"/>
    <p:sldId id="302" r:id="rId21"/>
    <p:sldId id="285" r:id="rId22"/>
    <p:sldId id="288" r:id="rId23"/>
    <p:sldId id="284" r:id="rId24"/>
    <p:sldId id="301" r:id="rId25"/>
    <p:sldId id="290" r:id="rId26"/>
    <p:sldId id="291" r:id="rId27"/>
    <p:sldId id="282" r:id="rId28"/>
    <p:sldId id="303" r:id="rId29"/>
    <p:sldId id="289" r:id="rId30"/>
    <p:sldId id="294" r:id="rId31"/>
    <p:sldId id="262" r:id="rId32"/>
    <p:sldId id="266" r:id="rId33"/>
    <p:sldId id="300" r:id="rId34"/>
    <p:sldId id="299" r:id="rId35"/>
    <p:sldId id="298" r:id="rId36"/>
    <p:sldId id="359" r:id="rId37"/>
    <p:sldId id="358" r:id="rId38"/>
    <p:sldId id="360" r:id="rId39"/>
    <p:sldId id="361" r:id="rId40"/>
    <p:sldId id="363" r:id="rId41"/>
    <p:sldId id="365" r:id="rId42"/>
    <p:sldId id="366" r:id="rId43"/>
    <p:sldId id="268" r:id="rId44"/>
    <p:sldId id="267" r:id="rId45"/>
    <p:sldId id="275" r:id="rId46"/>
    <p:sldId id="271" r:id="rId47"/>
    <p:sldId id="375" r:id="rId48"/>
    <p:sldId id="374" r:id="rId49"/>
    <p:sldId id="373" r:id="rId50"/>
    <p:sldId id="362" r:id="rId51"/>
    <p:sldId id="364" r:id="rId52"/>
    <p:sldId id="272" r:id="rId53"/>
    <p:sldId id="274" r:id="rId54"/>
    <p:sldId id="273" r:id="rId55"/>
    <p:sldId id="293" r:id="rId5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3C43-8FE9-4F3D-89F5-976645DEB21F}" type="datetimeFigureOut">
              <a:rPr lang="es-PE" smtClean="0"/>
              <a:t>24/05/2024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8B3A6-3D18-4A34-881D-3EF1003353D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072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8788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0383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853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240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091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51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786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102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116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26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1298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2210-DEF4-4B73-92CD-30B7A01EF1C0}" type="datetimeFigureOut">
              <a:rPr lang="es-PE" smtClean="0"/>
              <a:pPr/>
              <a:t>24/05/2024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C5566-103B-462D-9D16-54370C71A4A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512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12B299-509E-47EA-A4C4-2C2B7B46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58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2E8F08-0533-415D-B892-0588EB62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6D399D-F40A-4B28-95C0-9E17B7229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36071" r="6666" b="44168"/>
          <a:stretch/>
        </p:blipFill>
        <p:spPr>
          <a:xfrm>
            <a:off x="647564" y="1052736"/>
            <a:ext cx="784887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53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4FBCF1-1FE1-46E0-9E34-7BCF4E58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PE" i="1" u="sng" dirty="0"/>
            </a:br>
            <a:br>
              <a:rPr lang="es-PE" i="1" u="sng" dirty="0"/>
            </a:br>
            <a:r>
              <a:rPr lang="es-PE" sz="4900" i="1" u="sng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Edema mamario </a:t>
            </a:r>
            <a:r>
              <a:rPr lang="es-PE" dirty="0"/>
              <a:t>:      </a:t>
            </a:r>
            <a:br>
              <a:rPr lang="es-PE" dirty="0"/>
            </a:br>
            <a:r>
              <a:rPr lang="es-PE" sz="3100" dirty="0"/>
              <a:t>Trastorno de la ubre  frecuente vaquillona</a:t>
            </a:r>
            <a:br>
              <a:rPr lang="es-PE" sz="3100" dirty="0"/>
            </a:br>
            <a:r>
              <a:rPr lang="es-PE" sz="3100" dirty="0"/>
              <a:t> .Caract  Acumulación difusa de líquidos en los espacios intersticiales del tejido mamario, asociado a estasis venosos</a:t>
            </a:r>
            <a:br>
              <a:rPr lang="es-PE" sz="3100" dirty="0"/>
            </a:br>
            <a:endParaRPr lang="es-PE" sz="31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buNone/>
            </a:pPr>
            <a:endParaRPr lang="es-PE" sz="1800" dirty="0">
              <a:latin typeface="Agency FB" pitchFamily="34" charset="0"/>
            </a:endParaRPr>
          </a:p>
          <a:p>
            <a:pPr algn="just">
              <a:buNone/>
            </a:pPr>
            <a:endParaRPr lang="es-PE" sz="1800" u="sng" dirty="0">
              <a:latin typeface="Agency FB" pitchFamily="34" charset="0"/>
            </a:endParaRPr>
          </a:p>
          <a:p>
            <a:pPr algn="just">
              <a:buNone/>
            </a:pPr>
            <a:endParaRPr lang="es-PE" sz="1800" u="sng" dirty="0">
              <a:latin typeface="Agency FB" pitchFamily="34" charset="0"/>
            </a:endParaRPr>
          </a:p>
          <a:p>
            <a:pPr algn="just">
              <a:buNone/>
            </a:pPr>
            <a:endParaRPr lang="es-PE" sz="1800" u="sng" dirty="0">
              <a:solidFill>
                <a:srgbClr val="7030A0"/>
              </a:solidFill>
              <a:latin typeface="Agency FB" pitchFamily="34" charset="0"/>
            </a:endParaRPr>
          </a:p>
          <a:p>
            <a:pPr algn="just">
              <a:buNone/>
            </a:pPr>
            <a:r>
              <a:rPr lang="es-PE" sz="1800" u="sng" dirty="0">
                <a:solidFill>
                  <a:srgbClr val="7030A0"/>
                </a:solidFill>
                <a:latin typeface="Agency FB" pitchFamily="34" charset="0"/>
              </a:rPr>
              <a:t>Estasi</a:t>
            </a:r>
            <a:r>
              <a:rPr lang="es-PE" sz="1800" dirty="0">
                <a:solidFill>
                  <a:srgbClr val="7030A0"/>
                </a:solidFill>
                <a:latin typeface="Agency FB" pitchFamily="34" charset="0"/>
              </a:rPr>
              <a:t>s</a:t>
            </a:r>
            <a:r>
              <a:rPr lang="es-PE" sz="1800" dirty="0"/>
              <a:t>: trastorno </a:t>
            </a:r>
            <a:r>
              <a:rPr lang="es-PE" sz="1800" dirty="0" err="1"/>
              <a:t>caract</a:t>
            </a:r>
            <a:r>
              <a:rPr lang="es-PE" sz="1800" dirty="0"/>
              <a:t>. X la lentitud o detención del flujo normal de un liquido </a:t>
            </a:r>
            <a:r>
              <a:rPr lang="es-PE" sz="1800" dirty="0" err="1"/>
              <a:t>atraves</a:t>
            </a:r>
            <a:r>
              <a:rPr lang="es-PE" sz="1800" dirty="0"/>
              <a:t> de un vaso del organismos.</a:t>
            </a:r>
          </a:p>
          <a:p>
            <a:pPr algn="just">
              <a:buNone/>
            </a:pPr>
            <a:endParaRPr lang="es-PE" sz="1800" dirty="0"/>
          </a:p>
          <a:p>
            <a:pPr algn="just">
              <a:buNone/>
            </a:pPr>
            <a:r>
              <a:rPr lang="es-PE" sz="1800" dirty="0"/>
              <a:t>.- </a:t>
            </a:r>
            <a:r>
              <a:rPr lang="es-PE" sz="2900" dirty="0"/>
              <a:t>Es probable que este relacionado con los cambios hormonales y nutricionales “Alimentación con niveles altos de sodio/potasio y proteína que ocurre en el preparto”</a:t>
            </a:r>
          </a:p>
          <a:p>
            <a:pPr algn="just">
              <a:buNone/>
            </a:pPr>
            <a:r>
              <a:rPr lang="es-PE" sz="2900" dirty="0"/>
              <a:t>.- Factores que contribuyen a este problema: factor genético, sobre condicionamiento físico y exceso de concentrado en la ración.</a:t>
            </a:r>
          </a:p>
          <a:p>
            <a:pPr algn="just">
              <a:buNone/>
            </a:pPr>
            <a:r>
              <a:rPr lang="es-PE" sz="2900" dirty="0"/>
              <a:t>.- El edema  se presenta 10 días previos y 10 días posteriores al parto</a:t>
            </a:r>
          </a:p>
          <a:p>
            <a:pPr algn="just">
              <a:buNone/>
            </a:pPr>
            <a:r>
              <a:rPr lang="es-PE" sz="2900" dirty="0"/>
              <a:t>.-Presentación en la región umbilical y alcanza el pecho, en la parte posterior.</a:t>
            </a:r>
          </a:p>
          <a:p>
            <a:pPr algn="just">
              <a:buNone/>
            </a:pPr>
            <a:r>
              <a:rPr lang="es-PE" sz="2900" dirty="0"/>
              <a:t>.- Parte caudal en las piernas y puede alcanzar la vulva.</a:t>
            </a:r>
          </a:p>
          <a:p>
            <a:pPr algn="just">
              <a:buNone/>
            </a:pPr>
            <a:endParaRPr lang="es-PE" sz="2000" dirty="0"/>
          </a:p>
          <a:p>
            <a:pPr algn="just">
              <a:buNone/>
            </a:pPr>
            <a:r>
              <a:rPr lang="es-PE" sz="2000" dirty="0"/>
              <a:t>.-</a:t>
            </a:r>
            <a:r>
              <a:rPr lang="es-PE" sz="2800" u="sng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CAUSA</a:t>
            </a:r>
            <a:r>
              <a:rPr lang="es-PE" sz="2000" dirty="0"/>
              <a:t>: </a:t>
            </a:r>
            <a:r>
              <a:rPr lang="es-PE" sz="2900" dirty="0"/>
              <a:t>malestar al ordeño, aumenta lesiones en los pezones, mastitis, ruptura del ligamento medio suspensor de la ubre, consecuencia una ubre péndulosa o descolgada.</a:t>
            </a:r>
          </a:p>
          <a:p>
            <a:pPr algn="just">
              <a:buNone/>
            </a:pPr>
            <a:endParaRPr lang="es-PE" sz="20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44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71472" y="6429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PE" b="1" u="sng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</a:br>
            <a:r>
              <a:rPr lang="es-PE" b="1" u="sng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Control y tratamiento</a:t>
            </a:r>
            <a:br>
              <a:rPr lang="es-PE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</a:br>
            <a:r>
              <a:rPr lang="es-PE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.</a:t>
            </a:r>
            <a:r>
              <a:rPr lang="es-PE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haroni" pitchFamily="2" charset="-79"/>
              </a:rPr>
              <a:t>usando micronutrientes como B-caroteno, vitamina E, zinc, cobre, manganeso,      </a:t>
            </a:r>
            <a:br>
              <a:rPr lang="es-PE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haroni" pitchFamily="2" charset="-79"/>
              </a:rPr>
            </a:br>
            <a:r>
              <a:rPr lang="es-PE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haroni" pitchFamily="2" charset="-79"/>
              </a:rPr>
              <a:t>selenio, aniones(cloruro de calcio) la administración en la ración de</a:t>
            </a:r>
            <a:br>
              <a:rPr lang="es-PE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haroni" pitchFamily="2" charset="-79"/>
              </a:rPr>
            </a:br>
            <a:r>
              <a:rPr lang="es-PE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haroni" pitchFamily="2" charset="-79"/>
              </a:rPr>
              <a:t> preparto disminuye la intensidad del edema .</a:t>
            </a:r>
            <a:br>
              <a:rPr lang="es-PE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haroni" pitchFamily="2" charset="-79"/>
              </a:rPr>
            </a:br>
            <a:endParaRPr lang="es-PE" sz="22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s-PE" sz="2000" dirty="0">
              <a:solidFill>
                <a:schemeClr val="accent5">
                  <a:lumMod val="50000"/>
                </a:schemeClr>
              </a:solidFill>
              <a:cs typeface="Aharoni" pitchFamily="2" charset="-79"/>
            </a:endParaRPr>
          </a:p>
          <a:p>
            <a:pPr>
              <a:buNone/>
            </a:pPr>
            <a:r>
              <a:rPr lang="es-PE" sz="2000" dirty="0">
                <a:solidFill>
                  <a:schemeClr val="accent5">
                    <a:lumMod val="50000"/>
                  </a:schemeClr>
                </a:solidFill>
                <a:cs typeface="Aharoni" pitchFamily="2" charset="-79"/>
              </a:rPr>
              <a:t>.-En casos necesarios, se recomienda ordeñar la vacas  desde 7 días antes del parto, acompañado de masajes y aplicación de compresas de H2O caliente “</a:t>
            </a:r>
            <a:r>
              <a:rPr lang="es-PE" sz="2000" dirty="0">
                <a:solidFill>
                  <a:srgbClr val="FF0000"/>
                </a:solidFill>
                <a:cs typeface="Aharoni" pitchFamily="2" charset="-79"/>
              </a:rPr>
              <a:t>Es deseable contar con calostro congelado para el ternero que va nacer</a:t>
            </a:r>
            <a:r>
              <a:rPr lang="es-PE" sz="2000" dirty="0">
                <a:solidFill>
                  <a:schemeClr val="accent5">
                    <a:lumMod val="50000"/>
                  </a:schemeClr>
                </a:solidFill>
                <a:cs typeface="Aharoni" pitchFamily="2" charset="-79"/>
              </a:rPr>
              <a:t>”</a:t>
            </a:r>
          </a:p>
          <a:p>
            <a:pPr>
              <a:buNone/>
            </a:pPr>
            <a:r>
              <a:rPr lang="es-PE" sz="2000" dirty="0">
                <a:solidFill>
                  <a:schemeClr val="accent5">
                    <a:lumMod val="50000"/>
                  </a:schemeClr>
                </a:solidFill>
                <a:cs typeface="Aharoni" pitchFamily="2" charset="-79"/>
              </a:rPr>
              <a:t>.-En el tratamiento esta indicado la administración de </a:t>
            </a:r>
            <a:r>
              <a:rPr lang="es-PE" sz="2000" dirty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Diuréticos</a:t>
            </a:r>
            <a:r>
              <a:rPr lang="es-PE" sz="2000" dirty="0">
                <a:solidFill>
                  <a:schemeClr val="accent5">
                    <a:lumMod val="50000"/>
                  </a:schemeClr>
                </a:solidFill>
                <a:cs typeface="Aharoni" pitchFamily="2" charset="-79"/>
              </a:rPr>
              <a:t> como </a:t>
            </a:r>
            <a:r>
              <a:rPr lang="es-PE" sz="2000" dirty="0">
                <a:solidFill>
                  <a:schemeClr val="accent2">
                    <a:lumMod val="50000"/>
                  </a:schemeClr>
                </a:solidFill>
                <a:cs typeface="Aharoni" pitchFamily="2" charset="-79"/>
              </a:rPr>
              <a:t>FUROSEMIDA</a:t>
            </a:r>
          </a:p>
          <a:p>
            <a:pPr>
              <a:buNone/>
            </a:pP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.-El uso de </a:t>
            </a:r>
            <a:r>
              <a:rPr lang="es-PE" sz="2000" dirty="0">
                <a:solidFill>
                  <a:schemeClr val="accent3"/>
                </a:solidFill>
                <a:cs typeface="Aharoni" pitchFamily="2" charset="-79"/>
              </a:rPr>
              <a:t>FUROSEMIDA y GLUCOCORTICOIDES  </a:t>
            </a: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aumenta la eliminación de potasio (K) , pero no esta indicado en hembras gestantes porque pueden adelantar el parto </a:t>
            </a:r>
          </a:p>
          <a:p>
            <a:pPr>
              <a:buNone/>
            </a:pP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 .- </a:t>
            </a:r>
            <a:r>
              <a:rPr lang="es-PE" sz="2000" dirty="0">
                <a:solidFill>
                  <a:srgbClr val="0070C0"/>
                </a:solidFill>
                <a:cs typeface="Aharoni" pitchFamily="2" charset="-79"/>
              </a:rPr>
              <a:t>GLUCOCORTICOIDES</a:t>
            </a: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.- con mayor riesgo de causar aborto o adelantar el parto :</a:t>
            </a:r>
          </a:p>
          <a:p>
            <a:pPr>
              <a:buNone/>
            </a:pP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 - </a:t>
            </a:r>
            <a:r>
              <a:rPr lang="es-PE" sz="2000" dirty="0">
                <a:solidFill>
                  <a:srgbClr val="00B050"/>
                </a:solidFill>
                <a:cs typeface="Aharoni" pitchFamily="2" charset="-79"/>
              </a:rPr>
              <a:t>DEXAMETASONA, FLUMETASONA  </a:t>
            </a: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y en menor grado la </a:t>
            </a:r>
            <a:r>
              <a:rPr lang="es-PE" sz="2000" dirty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TRIANCINOLONA  </a:t>
            </a:r>
          </a:p>
          <a:p>
            <a:pPr>
              <a:buNone/>
            </a:pP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     y </a:t>
            </a:r>
            <a:r>
              <a:rPr lang="es-PE" sz="2000" dirty="0">
                <a:solidFill>
                  <a:srgbClr val="FF0000"/>
                </a:solidFill>
                <a:cs typeface="Aharoni" pitchFamily="2" charset="-79"/>
              </a:rPr>
              <a:t>PREDNISOLONA</a:t>
            </a:r>
          </a:p>
          <a:p>
            <a:pPr>
              <a:buNone/>
            </a:pPr>
            <a:r>
              <a:rPr lang="es-P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 </a:t>
            </a:r>
            <a:endParaRPr lang="es-PE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1E4714-8A34-44A9-9471-381D39CE7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2201" r="17613" b="23334"/>
          <a:stretch/>
        </p:blipFill>
        <p:spPr bwMode="auto">
          <a:xfrm>
            <a:off x="827584" y="1052736"/>
            <a:ext cx="7776864" cy="44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3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D9502A-E37B-41FC-B087-910C4C74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7" name="Picture 3" descr="C:\fotos julio mayo\P_20160806_12255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908720"/>
            <a:ext cx="6984776" cy="5345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51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D9A501-FB7B-4093-A44C-BBE62885B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3 Marcador de contenido" descr="et4"/>
          <p:cNvPicPr>
            <a:picLocks noGrp="1"/>
          </p:cNvPicPr>
          <p:nvPr>
            <p:ph idx="1"/>
          </p:nvPr>
        </p:nvPicPr>
        <p:blipFill rotWithShape="1">
          <a:blip r:embed="rId3"/>
          <a:srcRect l="6962" t="4688" r="4270" b="7812"/>
          <a:stretch/>
        </p:blipFill>
        <p:spPr>
          <a:xfrm>
            <a:off x="1711402" y="1304763"/>
            <a:ext cx="7128792" cy="42484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A5499C-64C0-4ADD-89F8-49EC9B6A103C}"/>
              </a:ext>
            </a:extLst>
          </p:cNvPr>
          <p:cNvSpPr txBox="1"/>
          <p:nvPr/>
        </p:nvSpPr>
        <p:spPr>
          <a:xfrm>
            <a:off x="539552" y="3428999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Fiebre de leche o Paresia Post Parto</a:t>
            </a:r>
          </a:p>
          <a:p>
            <a:r>
              <a:rPr lang="es-MX" b="1" dirty="0">
                <a:solidFill>
                  <a:srgbClr val="00B050"/>
                </a:solidFill>
              </a:rPr>
              <a:t>       Incidencia 4.8 % a 5% Establo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E15548-83A9-4668-A27C-E51A4B4C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86808" cy="1143000"/>
          </a:xfrm>
        </p:spPr>
        <p:txBody>
          <a:bodyPr>
            <a:normAutofit fontScale="90000"/>
          </a:bodyPr>
          <a:lstStyle/>
          <a:p>
            <a:pPr algn="just"/>
            <a:br>
              <a:rPr lang="es-PE" u="sng" dirty="0">
                <a:solidFill>
                  <a:srgbClr val="C00000"/>
                </a:solidFill>
              </a:rPr>
            </a:br>
            <a:br>
              <a:rPr lang="es-PE" u="sng" dirty="0">
                <a:solidFill>
                  <a:srgbClr val="C00000"/>
                </a:solidFill>
              </a:rPr>
            </a:br>
            <a:br>
              <a:rPr lang="es-PE" u="sng" dirty="0">
                <a:solidFill>
                  <a:srgbClr val="C00000"/>
                </a:solidFill>
              </a:rPr>
            </a:br>
            <a:r>
              <a:rPr lang="es-PE" u="sng" dirty="0">
                <a:solidFill>
                  <a:srgbClr val="C00000"/>
                </a:solidFill>
              </a:rPr>
              <a:t>HIPOCALCEMIA O PARESIA PUERPERAL</a:t>
            </a:r>
            <a:br>
              <a:rPr lang="es-PE" dirty="0">
                <a:solidFill>
                  <a:srgbClr val="C00000"/>
                </a:solidFill>
              </a:rPr>
            </a:br>
            <a: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Enfermedad </a:t>
            </a:r>
            <a:r>
              <a:rPr lang="es-PE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febril, condición normal de toda vaca lechera madura se produce en el parto o poco después de ello</a:t>
            </a:r>
            <a:r>
              <a:rPr lang="es-PE" sz="3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PE" sz="3100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1"/>
          </a:xfrm>
        </p:spPr>
        <p:txBody>
          <a:bodyPr>
            <a:normAutofit/>
          </a:bodyPr>
          <a:lstStyle/>
          <a:p>
            <a:pPr lvl="5"/>
            <a:endParaRPr lang="es-PE" dirty="0"/>
          </a:p>
          <a:p>
            <a:endParaRPr lang="es-PE" dirty="0"/>
          </a:p>
          <a:p>
            <a:endParaRPr lang="es-PE" dirty="0"/>
          </a:p>
          <a:p>
            <a:r>
              <a:rPr lang="es-PE" sz="3600" dirty="0"/>
              <a:t>Carencia aguda de (</a:t>
            </a:r>
            <a:r>
              <a:rPr lang="es-PE" sz="3600" dirty="0">
                <a:solidFill>
                  <a:srgbClr val="92D050"/>
                </a:solidFill>
              </a:rPr>
              <a:t>CA</a:t>
            </a:r>
            <a:r>
              <a:rPr lang="es-PE" sz="3600" dirty="0"/>
              <a:t>) en la vaca lecher</a:t>
            </a:r>
            <a:r>
              <a:rPr lang="es-PE" dirty="0"/>
              <a:t>a:</a:t>
            </a:r>
          </a:p>
          <a:p>
            <a:pPr algn="just">
              <a:buNone/>
            </a:pPr>
            <a:r>
              <a:rPr lang="es-PE" dirty="0"/>
              <a:t>  - </a:t>
            </a:r>
            <a:r>
              <a:rPr lang="es-PE" dirty="0">
                <a:solidFill>
                  <a:schemeClr val="accent3">
                    <a:lumMod val="50000"/>
                  </a:schemeClr>
                </a:solidFill>
              </a:rPr>
              <a:t>La vaca pierde  </a:t>
            </a:r>
            <a:r>
              <a:rPr lang="es-PE" dirty="0">
                <a:solidFill>
                  <a:srgbClr val="C00000"/>
                </a:solidFill>
              </a:rPr>
              <a:t>23gr</a:t>
            </a:r>
            <a:r>
              <a:rPr lang="es-PE" dirty="0">
                <a:solidFill>
                  <a:schemeClr val="accent3">
                    <a:lumMod val="50000"/>
                  </a:schemeClr>
                </a:solidFill>
              </a:rPr>
              <a:t> de CA en </a:t>
            </a:r>
            <a:r>
              <a:rPr lang="es-PE" dirty="0">
                <a:solidFill>
                  <a:srgbClr val="C00000"/>
                </a:solidFill>
              </a:rPr>
              <a:t>10kg</a:t>
            </a:r>
            <a:r>
              <a:rPr lang="es-PE" dirty="0">
                <a:solidFill>
                  <a:schemeClr val="accent3">
                    <a:lumMod val="50000"/>
                  </a:schemeClr>
                </a:solidFill>
              </a:rPr>
              <a:t> de calostro que la vaca tiene disponible </a:t>
            </a:r>
            <a:r>
              <a:rPr lang="es-PE" dirty="0">
                <a:solidFill>
                  <a:srgbClr val="C00000"/>
                </a:solidFill>
              </a:rPr>
              <a:t>15gr</a:t>
            </a:r>
            <a:r>
              <a:rPr lang="es-PE" dirty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es-PE" dirty="0">
                <a:solidFill>
                  <a:srgbClr val="C00000"/>
                </a:solidFill>
              </a:rPr>
              <a:t>20gr</a:t>
            </a:r>
            <a:r>
              <a:rPr lang="es-PE" dirty="0">
                <a:solidFill>
                  <a:schemeClr val="accent3">
                    <a:lumMod val="50000"/>
                  </a:schemeClr>
                </a:solidFill>
              </a:rPr>
              <a:t> ,</a:t>
            </a:r>
            <a:r>
              <a:rPr lang="es-PE" dirty="0">
                <a:solidFill>
                  <a:srgbClr val="C00000"/>
                </a:solidFill>
              </a:rPr>
              <a:t> 3gr </a:t>
            </a:r>
            <a:r>
              <a:rPr lang="es-PE" dirty="0">
                <a:solidFill>
                  <a:schemeClr val="accent3">
                    <a:lumMod val="50000"/>
                  </a:schemeClr>
                </a:solidFill>
              </a:rPr>
              <a:t>se encuentra en sangre.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7CE956-D639-4CCD-9DAF-E0750087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5766" y="4612611"/>
            <a:ext cx="9144000" cy="2232248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endParaRPr lang="es-PE" dirty="0"/>
          </a:p>
          <a:p>
            <a:pPr algn="just">
              <a:buNone/>
            </a:pPr>
            <a:r>
              <a:rPr lang="es-PE" sz="4000" dirty="0"/>
              <a:t>3.-Si la vaca no es atendida durante la 2da etapa, ella pasa a esta</a:t>
            </a:r>
          </a:p>
          <a:p>
            <a:pPr algn="just">
              <a:buNone/>
            </a:pPr>
            <a:r>
              <a:rPr lang="es-PE" sz="4000" dirty="0"/>
              <a:t>etapa en </a:t>
            </a:r>
            <a:r>
              <a:rPr lang="es-PE" sz="4000" dirty="0">
                <a:solidFill>
                  <a:srgbClr val="C00000"/>
                </a:solidFill>
              </a:rPr>
              <a:t>DECUBITO LATERAL , </a:t>
            </a:r>
            <a:r>
              <a:rPr lang="es-PE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flacidez completa , meteorismo</a:t>
            </a:r>
          </a:p>
          <a:p>
            <a:pPr algn="just">
              <a:buNone/>
            </a:pPr>
            <a:r>
              <a:rPr lang="es-PE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perdida del sensorio, pulso débil y F.C. 120 x </a:t>
            </a:r>
            <a:r>
              <a:rPr lang="es-PE" sz="4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mt</a:t>
            </a:r>
            <a:r>
              <a:rPr lang="es-PE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 muerte.</a:t>
            </a:r>
            <a:endParaRPr lang="es-PE" sz="4000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476672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PE" sz="2800" u="sng" dirty="0">
                <a:solidFill>
                  <a:srgbClr val="C00000"/>
                </a:solidFill>
              </a:rPr>
              <a:t>CUADRO CLINICO</a:t>
            </a:r>
            <a:r>
              <a:rPr lang="es-PE" sz="2800" dirty="0"/>
              <a:t>.-* 3 días después del parto o también antes.</a:t>
            </a:r>
          </a:p>
          <a:p>
            <a:pPr algn="just">
              <a:buNone/>
            </a:pPr>
            <a:r>
              <a:rPr lang="es-PE" sz="2800" dirty="0"/>
              <a:t> 1.-</a:t>
            </a:r>
            <a:r>
              <a:rPr lang="es-PE" sz="2800" dirty="0">
                <a:solidFill>
                  <a:schemeClr val="accent6">
                    <a:lumMod val="50000"/>
                  </a:schemeClr>
                </a:solidFill>
              </a:rPr>
              <a:t>la vaca suele pasar desapercibido , la vaca deambula inquieta mostrando leve ATAXIA y TETANIA.</a:t>
            </a:r>
          </a:p>
          <a:p>
            <a:pPr algn="just">
              <a:buNone/>
            </a:pPr>
            <a:r>
              <a:rPr lang="es-P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2.- la vaca pasa a una posición </a:t>
            </a:r>
            <a:r>
              <a:rPr lang="es-PE" sz="2800" dirty="0">
                <a:solidFill>
                  <a:srgbClr val="FFC000"/>
                </a:solidFill>
              </a:rPr>
              <a:t>DECUBITO ESTERNAL </a:t>
            </a:r>
            <a:r>
              <a:rPr lang="es-P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s-PE" sz="2800" dirty="0">
                <a:solidFill>
                  <a:srgbClr val="92D050"/>
                </a:solidFill>
              </a:rPr>
              <a:t>hay parálisis obstétrica</a:t>
            </a:r>
            <a:r>
              <a:rPr lang="es-P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la vaca no puede levantarse.</a:t>
            </a:r>
          </a:p>
          <a:p>
            <a:pPr algn="just">
              <a:buNone/>
            </a:pPr>
            <a:r>
              <a:rPr lang="es-P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Muestran signos: morro seco, hipotermia, pulso débil, taquicardia, parálisis de la musc. Lisa( midriasis, falta de eructo, rumia, defecación y micción).</a:t>
            </a:r>
          </a:p>
          <a:p>
            <a:pPr algn="just">
              <a:buNone/>
            </a:pPr>
            <a:r>
              <a:rPr lang="es-P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Esta es la etapa mas observada y que responde ala AD. CA E.V.</a:t>
            </a:r>
            <a:endParaRPr lang="es-PE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Picture 2" descr="E:\fotoz todo\vacunoz\PICT13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285728"/>
            <a:ext cx="8858312" cy="6286544"/>
          </a:xfrm>
        </p:spPr>
      </p:pic>
      <p:sp>
        <p:nvSpPr>
          <p:cNvPr id="7" name="6 Rectángulo"/>
          <p:cNvSpPr/>
          <p:nvPr/>
        </p:nvSpPr>
        <p:spPr>
          <a:xfrm>
            <a:off x="285720" y="357166"/>
            <a:ext cx="885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600" dirty="0">
                <a:solidFill>
                  <a:schemeClr val="bg1"/>
                </a:solidFill>
              </a:rPr>
              <a:t>Vaca deprimida con Hipocalcemia Clínica en la </a:t>
            </a:r>
          </a:p>
          <a:p>
            <a:r>
              <a:rPr lang="es-PE" sz="3600" dirty="0">
                <a:solidFill>
                  <a:schemeClr val="bg1"/>
                </a:solidFill>
              </a:rPr>
              <a:t>                             2da Etapa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Picture 2" descr="E:\fotoz todo\vacunoz\PICT1382.JPG"/>
          <p:cNvPicPr>
            <a:picLocks noChangeAspect="1" noChangeArrowheads="1"/>
          </p:cNvPicPr>
          <p:nvPr/>
        </p:nvPicPr>
        <p:blipFill>
          <a:blip r:embed="rId2">
            <a:lum bright="40000" contrast="40000"/>
          </a:blip>
          <a:srcRect/>
          <a:stretch>
            <a:fillRect/>
          </a:stretch>
        </p:blipFill>
        <p:spPr>
          <a:xfrm>
            <a:off x="214282" y="214313"/>
            <a:ext cx="8715435" cy="6429397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14282" y="285728"/>
            <a:ext cx="8643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itchFamily="34" charset="0"/>
              </a:rPr>
              <a:t>VACA TRATADA CON HIPOCALCEMIA, CON EL PRODUCTO CALCIOMIC 100ML E.V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BB7D39-E257-498C-9027-5E3062BDC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s-PE" dirty="0"/>
              <a:t>PROBLEMAS METABOLICOS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6093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PE" sz="2800" b="1" dirty="0">
                <a:solidFill>
                  <a:srgbClr val="000000"/>
                </a:solidFill>
                <a:latin typeface="Arial"/>
              </a:rPr>
              <a:t>.Concepto Etimológico:   </a:t>
            </a:r>
            <a:r>
              <a:rPr lang="es-PE" sz="2000" dirty="0">
                <a:solidFill>
                  <a:srgbClr val="000000"/>
                </a:solidFill>
                <a:latin typeface="Arial"/>
              </a:rPr>
              <a:t>El origen de la palabra metabolismo viene de la voz griega metabolé que quiere decir cambio, transformación.</a:t>
            </a:r>
          </a:p>
          <a:p>
            <a:pPr marL="0" indent="0">
              <a:buNone/>
            </a:pPr>
            <a:r>
              <a:rPr lang="es-PE" sz="2000" b="1" dirty="0">
                <a:solidFill>
                  <a:srgbClr val="000000"/>
                </a:solidFill>
                <a:latin typeface="Arial"/>
              </a:rPr>
              <a:t>.Fases del metabolismo.-</a:t>
            </a:r>
            <a:r>
              <a:rPr lang="es-PE" sz="2000" dirty="0">
                <a:solidFill>
                  <a:srgbClr val="000000"/>
                </a:solidFill>
                <a:latin typeface="Arial"/>
              </a:rPr>
              <a:t> El mantenimiento de la vida requiere de un cambio continuo de sustancias y una constante transformación de la energía, para que ocurran estos cambios se deben cumplir tres fases que son las siguientes:</a:t>
            </a:r>
          </a:p>
          <a:p>
            <a:pPr marL="0" indent="0">
              <a:buNone/>
            </a:pPr>
            <a:r>
              <a:rPr lang="es-PE" sz="2000" dirty="0">
                <a:solidFill>
                  <a:srgbClr val="000000"/>
                </a:solidFill>
                <a:latin typeface="Arial"/>
              </a:rPr>
              <a:t>-</a:t>
            </a:r>
            <a:r>
              <a:rPr lang="es-PE" sz="2000" dirty="0">
                <a:solidFill>
                  <a:srgbClr val="445555"/>
                </a:solidFill>
                <a:latin typeface="Georgia"/>
              </a:rPr>
              <a:t>Absorción.</a:t>
            </a:r>
          </a:p>
          <a:p>
            <a:pPr marL="0" indent="0">
              <a:buNone/>
            </a:pPr>
            <a:r>
              <a:rPr lang="es-PE" sz="2000" dirty="0">
                <a:solidFill>
                  <a:srgbClr val="445555"/>
                </a:solidFill>
                <a:latin typeface="Georgia"/>
              </a:rPr>
              <a:t>- Transformación.</a:t>
            </a:r>
          </a:p>
          <a:p>
            <a:pPr marL="0" indent="0">
              <a:buNone/>
            </a:pPr>
            <a:r>
              <a:rPr lang="es-PE" sz="2000" dirty="0">
                <a:solidFill>
                  <a:srgbClr val="445555"/>
                </a:solidFill>
                <a:latin typeface="Georgia"/>
              </a:rPr>
              <a:t>-Excreción.</a:t>
            </a:r>
            <a:endParaRPr lang="es-PE" sz="2000" dirty="0"/>
          </a:p>
          <a:p>
            <a:pPr marL="0" indent="0">
              <a:buNone/>
            </a:pPr>
            <a:r>
              <a:rPr lang="es-PE" sz="2800" b="1" dirty="0"/>
              <a:t>METABOLICO:   </a:t>
            </a:r>
            <a:r>
              <a:rPr lang="es-PE" sz="2000" dirty="0">
                <a:solidFill>
                  <a:srgbClr val="000000"/>
                </a:solidFill>
                <a:latin typeface="Tahoma"/>
                <a:ea typeface="Calibri"/>
              </a:rPr>
              <a:t>El metabolismo es el conjunto de procesos físicos y químicos y de reacciones a las que está sujeta una célula; éstos son los que les permitirán a las mismas sus principales actividades, como ser la reproducción, el crecimiento, el mantenimiento de sus estructuras y la respuesta a los estímulos que reciben.</a:t>
            </a:r>
          </a:p>
          <a:p>
            <a:pPr marL="0" indent="0">
              <a:buNone/>
            </a:pPr>
            <a:r>
              <a:rPr lang="es-PE" sz="2000" b="1" u="sng" dirty="0">
                <a:latin typeface="Arial"/>
              </a:rPr>
              <a:t>Conjunto</a:t>
            </a:r>
            <a:r>
              <a:rPr lang="es-PE" sz="2000" dirty="0">
                <a:latin typeface="Arial"/>
              </a:rPr>
              <a:t> de reacciones que se producen continuamente en las células</a:t>
            </a:r>
          </a:p>
          <a:p>
            <a:pPr marL="0" indent="0">
              <a:buNone/>
            </a:pPr>
            <a:r>
              <a:rPr lang="es-PE" sz="2000" dirty="0">
                <a:latin typeface="Arial"/>
              </a:rPr>
              <a:t> vivas, mediante las cuales esta </a:t>
            </a:r>
            <a:r>
              <a:rPr lang="es-PE" sz="2000" dirty="0" err="1">
                <a:latin typeface="Arial"/>
              </a:rPr>
              <a:t>obtiene,transforma</a:t>
            </a:r>
            <a:r>
              <a:rPr lang="es-PE" sz="2000" dirty="0">
                <a:latin typeface="Arial"/>
              </a:rPr>
              <a:t> materia y energía: </a:t>
            </a:r>
            <a:r>
              <a:rPr lang="es-PE" sz="2000" i="1" dirty="0">
                <a:latin typeface="Arial"/>
              </a:rPr>
              <a:t>las </a:t>
            </a:r>
          </a:p>
          <a:p>
            <a:pPr marL="0" indent="0">
              <a:buNone/>
            </a:pPr>
            <a:r>
              <a:rPr lang="es-PE" sz="2000" i="1" dirty="0">
                <a:latin typeface="Arial"/>
              </a:rPr>
              <a:t>reacciones del metabolismo se producen en orden al mantenimiento de la vida, al crecimiento de los individuos y a su reproducción.</a:t>
            </a:r>
            <a:r>
              <a:rPr lang="es-PE" sz="2000" b="1" dirty="0">
                <a:solidFill>
                  <a:srgbClr val="000000"/>
                </a:solidFill>
                <a:latin typeface="Times New Roman"/>
              </a:rPr>
              <a:t> </a:t>
            </a:r>
            <a:endParaRPr lang="es-PE" sz="2000" b="1" dirty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4128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0C2DB88-0CD1-4A5A-8DCD-8D76D8E2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7346" name="Picture 2" descr="D:\HAMS\ILICH HAMS\fotoz todo\vacunoz\PICT1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4638"/>
            <a:ext cx="8286808" cy="5602634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51520" y="38056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600" dirty="0">
                <a:solidFill>
                  <a:schemeClr val="bg1"/>
                </a:solidFill>
              </a:rPr>
              <a:t>          CALCIO CON CONCENTRACION DE </a:t>
            </a:r>
          </a:p>
          <a:p>
            <a:r>
              <a:rPr lang="es-PE" sz="3600" dirty="0">
                <a:solidFill>
                  <a:schemeClr val="bg1"/>
                </a:solidFill>
              </a:rPr>
              <a:t>            40 GR. GLUCONATO DE CALCIO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6EC2EB-0755-4E82-AF1D-65261FBFE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2" descr="E:\fotoz todo\vacunoz\PICT140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58" y="627682"/>
            <a:ext cx="8429684" cy="5393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3491880" y="4816822"/>
            <a:ext cx="5153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itchFamily="34" charset="0"/>
              </a:rPr>
              <a:t>              CUBITO ESTERNAL, VACA ALERTA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BBF2E2-8A69-4C1F-8857-A535B337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4994" name="Picture 2" descr="C:\Documents and Settings\gg\Escritorio\sdg\PICT161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7825" y="1088738"/>
            <a:ext cx="8001000" cy="4680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4995" name="4 CuadroTexto"/>
          <p:cNvSpPr txBox="1">
            <a:spLocks noChangeArrowheads="1"/>
          </p:cNvSpPr>
          <p:nvPr/>
        </p:nvSpPr>
        <p:spPr bwMode="auto">
          <a:xfrm>
            <a:off x="5580112" y="4365104"/>
            <a:ext cx="2786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 pitchFamily="34" charset="0"/>
              </a:rPr>
              <a:t>VACA EN SU CORRAL A LOS 25 DIAS POSTERIORES AL RESCATE DEL CAMAL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FAD8001-4F1C-4ADD-A5C3-57177C69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2" descr="E:\fotoz todo\vacunoz\PICT1487.JPG"/>
          <p:cNvPicPr>
            <a:picLocks noChangeAspect="1" noChangeArrowheads="1"/>
          </p:cNvPicPr>
          <p:nvPr/>
        </p:nvPicPr>
        <p:blipFill rotWithShape="1">
          <a:blip r:embed="rId3"/>
          <a:srcRect t="23611" r="3839"/>
          <a:stretch/>
        </p:blipFill>
        <p:spPr>
          <a:xfrm>
            <a:off x="484644" y="692696"/>
            <a:ext cx="8174712" cy="4896544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2DABA5E-5AF9-4644-8886-6918A925D53C}"/>
              </a:ext>
            </a:extLst>
          </p:cNvPr>
          <p:cNvSpPr/>
          <p:nvPr/>
        </p:nvSpPr>
        <p:spPr>
          <a:xfrm>
            <a:off x="6300192" y="2564905"/>
            <a:ext cx="2558088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E52E1A-409B-473E-8FD2-C207E2BB72F0}"/>
              </a:ext>
            </a:extLst>
          </p:cNvPr>
          <p:cNvSpPr txBox="1"/>
          <p:nvPr/>
        </p:nvSpPr>
        <p:spPr>
          <a:xfrm>
            <a:off x="6444208" y="3068960"/>
            <a:ext cx="2215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Cubito Lateral en un Cuadro Tetánico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ECF1FC-EBEE-47C4-BC11-0D7E64E2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6322" name="Picture 2" descr="D:\HAMS\ILICH HAMS\fotoz todo\vacunoz\PICT1490.JPG"/>
          <p:cNvPicPr>
            <a:picLocks noChangeAspect="1" noChangeArrowheads="1"/>
          </p:cNvPicPr>
          <p:nvPr/>
        </p:nvPicPr>
        <p:blipFill rotWithShape="1">
          <a:blip r:embed="rId3"/>
          <a:srcRect l="10999" r="15375" b="5858"/>
          <a:stretch/>
        </p:blipFill>
        <p:spPr bwMode="auto">
          <a:xfrm>
            <a:off x="755576" y="404664"/>
            <a:ext cx="7128792" cy="5676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2533BB-86E5-4F42-AF2E-ABA4C14C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2164" name="Picture 2" descr="H:\fotoz todo\vacunoz\PICT1785.JPG"/>
          <p:cNvPicPr>
            <a:picLocks noChangeAspect="1" noChangeArrowheads="1"/>
          </p:cNvPicPr>
          <p:nvPr/>
        </p:nvPicPr>
        <p:blipFill rotWithShape="1">
          <a:blip r:embed="rId3"/>
          <a:srcRect l="19444" t="23079" r="20437"/>
          <a:stretch/>
        </p:blipFill>
        <p:spPr bwMode="auto">
          <a:xfrm>
            <a:off x="611561" y="676280"/>
            <a:ext cx="8160682" cy="557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148064" y="4365104"/>
            <a:ext cx="36241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FFC000"/>
                </a:solidFill>
              </a:rPr>
              <a:t>VACA  CON APETITO CON HIPOCALCEMIA    </a:t>
            </a:r>
          </a:p>
          <a:p>
            <a:pPr algn="ctr"/>
            <a:r>
              <a:rPr lang="es-PE" sz="2400" b="1" dirty="0">
                <a:solidFill>
                  <a:srgbClr val="FFC000"/>
                </a:solidFill>
              </a:rPr>
              <a:t>       CLINICA  DE CUBITO ESTERNAL  EN  LA 2DA ETAPA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672589-EFD7-4079-B3C2-738438B1C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3188" name="Picture 2" descr="H:\fotoz todo\vacunoz\PICT1786.JPG"/>
          <p:cNvPicPr>
            <a:picLocks noChangeAspect="1" noChangeArrowheads="1"/>
          </p:cNvPicPr>
          <p:nvPr/>
        </p:nvPicPr>
        <p:blipFill rotWithShape="1">
          <a:blip r:embed="rId3"/>
          <a:srcRect t="16519" r="1911" b="13541"/>
          <a:stretch/>
        </p:blipFill>
        <p:spPr bwMode="auto">
          <a:xfrm>
            <a:off x="457199" y="836712"/>
            <a:ext cx="8229601" cy="4968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ACBB7C-09A5-4363-A14F-D7DDBD75E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3 Marcador de contenido" descr="http://handresen.perulactea.com/wp-content/uploads/2009/09/090709_2226_Captulo43S5.png"/>
          <p:cNvPicPr>
            <a:picLocks noGrp="1"/>
          </p:cNvPicPr>
          <p:nvPr>
            <p:ph idx="1"/>
          </p:nvPr>
        </p:nvPicPr>
        <p:blipFill rotWithShape="1">
          <a:blip r:embed="rId3"/>
          <a:srcRect l="10000" t="11151" r="8263" b="22701"/>
          <a:stretch/>
        </p:blipFill>
        <p:spPr>
          <a:xfrm>
            <a:off x="834988" y="764704"/>
            <a:ext cx="747402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75D4E2-090C-40F7-84E3-D1C7DEB6E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4542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357190"/>
          </a:xfrm>
        </p:spPr>
        <p:txBody>
          <a:bodyPr>
            <a:normAutofit fontScale="90000"/>
          </a:bodyPr>
          <a:lstStyle/>
          <a:p>
            <a:endParaRPr lang="es-PE" dirty="0"/>
          </a:p>
        </p:txBody>
      </p:sp>
      <p:pic>
        <p:nvPicPr>
          <p:cNvPr id="58370" name="Picture 2" descr="D:\HAMS\ILICH HAMS\fotoz todo\vacunoz\PICT155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8945" y="1030423"/>
            <a:ext cx="7886110" cy="5184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E2FBFF1-318F-4B39-B71A-B2D242A31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2" descr="C:\Users\HANS\Pictures\HAMS TODO\PICT0654.JPG"/>
          <p:cNvPicPr>
            <a:picLocks noChangeAspect="1" noChangeArrowheads="1"/>
          </p:cNvPicPr>
          <p:nvPr/>
        </p:nvPicPr>
        <p:blipFill rotWithShape="1">
          <a:blip r:embed="rId3"/>
          <a:srcRect t="8472" r="14473" b="12364"/>
          <a:stretch/>
        </p:blipFill>
        <p:spPr bwMode="auto">
          <a:xfrm>
            <a:off x="755576" y="404664"/>
            <a:ext cx="7454061" cy="55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422266" y="5168778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dirty="0">
                <a:solidFill>
                  <a:schemeClr val="bg1"/>
                </a:solidFill>
              </a:rPr>
              <a:t>LEVANTANDO UNA VACA DE 7 DIAS DE POSTRADA ,CREANDO UN BRETE DE SOPORTE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17470F-FF7C-44A9-BA32-E07DE1EC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395536"/>
            <a:ext cx="8229600" cy="216024"/>
          </a:xfrm>
        </p:spPr>
        <p:txBody>
          <a:bodyPr>
            <a:normAutofit fontScale="90000"/>
          </a:bodyPr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69371"/>
          </a:xfrm>
        </p:spPr>
        <p:txBody>
          <a:bodyPr/>
          <a:lstStyle/>
          <a:p>
            <a:pPr lvl="0"/>
            <a:r>
              <a:rPr lang="es-PE" sz="2400" b="1" dirty="0">
                <a:solidFill>
                  <a:srgbClr val="000000"/>
                </a:solidFill>
                <a:latin typeface="Tahoma"/>
              </a:rPr>
              <a:t>INFECCION: </a:t>
            </a:r>
            <a:r>
              <a:rPr lang="es-PE" sz="1700" dirty="0">
                <a:solidFill>
                  <a:srgbClr val="000000"/>
                </a:solidFill>
                <a:latin typeface="Times New Roman"/>
              </a:rPr>
              <a:t>Invasión de gérmenes o microorganismos patógenos (bacterias, hongos, virus, etc.) que se reproducen y multiplican en el cuerpo causando una enfermedad  EN RELACION A DOS SERES VIVOS.</a:t>
            </a:r>
          </a:p>
          <a:p>
            <a:pPr marL="0" lvl="0" indent="0">
              <a:buNone/>
            </a:pPr>
            <a:endParaRPr lang="es-PE" sz="1700" dirty="0">
              <a:solidFill>
                <a:srgbClr val="000000"/>
              </a:solidFill>
              <a:latin typeface="Times New Roman"/>
            </a:endParaRPr>
          </a:p>
          <a:p>
            <a:pPr lvl="0"/>
            <a:r>
              <a:rPr lang="es-PE" sz="1700" u="sng" dirty="0">
                <a:solidFill>
                  <a:srgbClr val="000000"/>
                </a:solidFill>
                <a:latin typeface="Arial"/>
              </a:rPr>
              <a:t>se entiende el proceso por el que el organismo invasor o </a:t>
            </a:r>
            <a:r>
              <a:rPr lang="es-PE" sz="1700" i="1" u="sng" dirty="0">
                <a:solidFill>
                  <a:srgbClr val="000000"/>
                </a:solidFill>
                <a:latin typeface="Arial"/>
              </a:rPr>
              <a:t>parásito</a:t>
            </a:r>
            <a:r>
              <a:rPr lang="es-PE" sz="1700" u="sng" dirty="0">
                <a:solidFill>
                  <a:srgbClr val="000000"/>
                </a:solidFill>
                <a:latin typeface="Arial"/>
              </a:rPr>
              <a:t> ingresa en el cuerpo del que lo recibe, llamado </a:t>
            </a:r>
            <a:r>
              <a:rPr lang="es-PE" sz="1700" i="1" u="sng" dirty="0">
                <a:solidFill>
                  <a:srgbClr val="000000"/>
                </a:solidFill>
                <a:latin typeface="Arial"/>
              </a:rPr>
              <a:t>hospedador</a:t>
            </a:r>
            <a:r>
              <a:rPr lang="es-PE" sz="1700" u="sng" dirty="0">
                <a:solidFill>
                  <a:srgbClr val="000000"/>
                </a:solidFill>
                <a:latin typeface="Arial"/>
              </a:rPr>
              <a:t> o </a:t>
            </a:r>
            <a:r>
              <a:rPr lang="es-PE" sz="1700" i="1" u="sng" dirty="0">
                <a:solidFill>
                  <a:srgbClr val="000000"/>
                </a:solidFill>
                <a:latin typeface="Arial"/>
              </a:rPr>
              <a:t>huésped</a:t>
            </a:r>
            <a:r>
              <a:rPr lang="es-PE" sz="1700" u="sng" dirty="0">
                <a:solidFill>
                  <a:srgbClr val="000000"/>
                </a:solidFill>
                <a:latin typeface="Arial"/>
              </a:rPr>
              <a:t>, y la reacción de este a su presencia o a las sustancias tóxicas o </a:t>
            </a:r>
            <a:r>
              <a:rPr lang="es-PE" sz="1700" i="1" u="sng" dirty="0">
                <a:solidFill>
                  <a:srgbClr val="000000"/>
                </a:solidFill>
                <a:latin typeface="Arial"/>
              </a:rPr>
              <a:t>toxinas</a:t>
            </a:r>
            <a:r>
              <a:rPr lang="es-PE" sz="1700" u="sng" dirty="0">
                <a:solidFill>
                  <a:srgbClr val="000000"/>
                </a:solidFill>
                <a:latin typeface="Arial"/>
              </a:rPr>
              <a:t> que produce, de modo independiente de que la salud del huésped se vea afectada</a:t>
            </a:r>
            <a:r>
              <a:rPr lang="es-PE" sz="17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lvl="0"/>
            <a:endParaRPr lang="es-PE" sz="1700" dirty="0">
              <a:solidFill>
                <a:srgbClr val="000000"/>
              </a:solidFill>
              <a:latin typeface="Times New Roman"/>
            </a:endParaRPr>
          </a:p>
          <a:p>
            <a:pPr lvl="0"/>
            <a:r>
              <a:rPr lang="es-PE" sz="2400" b="1" dirty="0">
                <a:solidFill>
                  <a:srgbClr val="000000"/>
                </a:solidFill>
                <a:latin typeface="Times New Roman"/>
              </a:rPr>
              <a:t>INFECCIOSO(</a:t>
            </a:r>
            <a:r>
              <a:rPr lang="es-PE" sz="1700" b="1" dirty="0">
                <a:solidFill>
                  <a:srgbClr val="000000"/>
                </a:solidFill>
                <a:latin typeface="Times New Roman"/>
              </a:rPr>
              <a:t>a):</a:t>
            </a:r>
            <a:r>
              <a:rPr lang="es-PE" sz="1700" dirty="0">
                <a:solidFill>
                  <a:srgbClr val="000000"/>
                </a:solidFill>
                <a:latin typeface="Arial"/>
              </a:rPr>
              <a:t> Es una alteración de la salud causada por un organismo extraño, por lo común un microorganismo.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2898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97B322-A99B-41CE-A9C8-04B4DF5E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6260" name="Picture 2" descr="C:\Users\HANS\Pictures\HAMS TODO\PICT0656.JPG"/>
          <p:cNvPicPr>
            <a:picLocks noChangeAspect="1" noChangeArrowheads="1"/>
          </p:cNvPicPr>
          <p:nvPr/>
        </p:nvPicPr>
        <p:blipFill rotWithShape="1">
          <a:blip r:embed="rId3"/>
          <a:srcRect l="2409" t="10935" r="6718" b="4433"/>
          <a:stretch/>
        </p:blipFill>
        <p:spPr bwMode="auto">
          <a:xfrm>
            <a:off x="390364" y="692697"/>
            <a:ext cx="79980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C3BA722-0E79-4A37-BCB1-9F1EB6DB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dirty="0">
                <a:solidFill>
                  <a:srgbClr val="92D050"/>
                </a:solidFill>
              </a:rPr>
              <a:t>PREVENCION   Y  TRATAMIENTO 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PE" dirty="0"/>
              <a:t>Dar cierta cantidad de</a:t>
            </a:r>
            <a:r>
              <a:rPr lang="es-PE" dirty="0">
                <a:solidFill>
                  <a:srgbClr val="00B0F0"/>
                </a:solidFill>
              </a:rPr>
              <a:t> CA </a:t>
            </a:r>
            <a:r>
              <a:rPr lang="es-PE" dirty="0"/>
              <a:t>alas vacas en preparto o en época de transición vacas en seca</a:t>
            </a:r>
            <a:r>
              <a:rPr lang="es-PE" dirty="0">
                <a:solidFill>
                  <a:srgbClr val="C00000"/>
                </a:solidFill>
              </a:rPr>
              <a:t> 25 </a:t>
            </a:r>
            <a:r>
              <a:rPr lang="es-PE" dirty="0"/>
              <a:t>días ante el parto en dosis de </a:t>
            </a:r>
            <a:r>
              <a:rPr lang="es-PE" dirty="0">
                <a:solidFill>
                  <a:srgbClr val="C00000"/>
                </a:solidFill>
              </a:rPr>
              <a:t>200gr</a:t>
            </a:r>
            <a:r>
              <a:rPr lang="es-PE" dirty="0"/>
              <a:t> por vaca día.</a:t>
            </a:r>
          </a:p>
          <a:p>
            <a:pPr algn="just">
              <a:buNone/>
            </a:pPr>
            <a:endParaRPr lang="es-PE" dirty="0"/>
          </a:p>
          <a:p>
            <a:r>
              <a:rPr lang="es-PE" dirty="0"/>
              <a:t>Aplicación de calcios </a:t>
            </a:r>
            <a:r>
              <a:rPr lang="es-PE" dirty="0">
                <a:solidFill>
                  <a:srgbClr val="92D050"/>
                </a:solidFill>
              </a:rPr>
              <a:t>E.V.</a:t>
            </a:r>
            <a:r>
              <a:rPr lang="es-PE" dirty="0"/>
              <a:t> con mínimo de concentración de </a:t>
            </a:r>
            <a:r>
              <a:rPr lang="es-PE" dirty="0">
                <a:solidFill>
                  <a:srgbClr val="00B050"/>
                </a:solidFill>
              </a:rPr>
              <a:t>28gr</a:t>
            </a:r>
            <a:r>
              <a:rPr lang="es-PE" dirty="0"/>
              <a:t> en el frasco y además que el producto debe contener </a:t>
            </a:r>
            <a:r>
              <a:rPr lang="es-PE" dirty="0">
                <a:solidFill>
                  <a:srgbClr val="C00000"/>
                </a:solidFill>
              </a:rPr>
              <a:t>MG</a:t>
            </a:r>
            <a:r>
              <a:rPr lang="es-PE" dirty="0"/>
              <a:t> por tener efecto protector del miocardio, el </a:t>
            </a:r>
            <a:r>
              <a:rPr lang="es-PE" dirty="0">
                <a:solidFill>
                  <a:schemeClr val="accent3">
                    <a:lumMod val="75000"/>
                  </a:schemeClr>
                </a:solidFill>
              </a:rPr>
              <a:t>CA</a:t>
            </a:r>
            <a:r>
              <a:rPr lang="es-PE" dirty="0"/>
              <a:t> es </a:t>
            </a:r>
            <a:r>
              <a:rPr lang="es-PE" dirty="0">
                <a:solidFill>
                  <a:srgbClr val="00B0F0"/>
                </a:solidFill>
              </a:rPr>
              <a:t>cardiotóxico</a:t>
            </a:r>
            <a:r>
              <a:rPr lang="es-PE" dirty="0"/>
              <a:t> y </a:t>
            </a:r>
            <a:r>
              <a:rPr lang="es-PE" dirty="0">
                <a:solidFill>
                  <a:srgbClr val="00B0F0"/>
                </a:solidFill>
              </a:rPr>
              <a:t>hepatotoxic</a:t>
            </a:r>
            <a:r>
              <a:rPr lang="es-PE" dirty="0"/>
              <a:t>o  en grandes dosis.</a:t>
            </a:r>
          </a:p>
          <a:p>
            <a:endParaRPr lang="es-PE" dirty="0"/>
          </a:p>
          <a:p>
            <a:endParaRPr lang="es-PE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B41486-A1CC-4F7A-93B8-0D5902DF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132856"/>
            <a:ext cx="8229600" cy="1786210"/>
          </a:xfrm>
        </p:spPr>
        <p:txBody>
          <a:bodyPr>
            <a:normAutofit fontScale="90000"/>
          </a:bodyPr>
          <a:lstStyle/>
          <a:p>
            <a:br>
              <a:rPr lang="es-PE" sz="4000" u="sng" dirty="0">
                <a:solidFill>
                  <a:srgbClr val="00B050"/>
                </a:solidFill>
              </a:rPr>
            </a:br>
            <a:r>
              <a:rPr lang="es-PE" sz="4000" u="sng" dirty="0">
                <a:solidFill>
                  <a:srgbClr val="00B050"/>
                </a:solidFill>
              </a:rPr>
              <a:t>CONSECUENCIA  QUE DEJA LA HIPOCALCEMIA</a:t>
            </a:r>
            <a:br>
              <a:rPr lang="es-PE" sz="4000" u="sng" dirty="0">
                <a:solidFill>
                  <a:srgbClr val="00B050"/>
                </a:solidFill>
              </a:rPr>
            </a:br>
            <a:r>
              <a:rPr lang="es-PE" sz="4000" dirty="0">
                <a:solidFill>
                  <a:srgbClr val="00B050"/>
                </a:solidFill>
              </a:rPr>
              <a:t>*</a:t>
            </a:r>
            <a:r>
              <a:rPr lang="es-PE" sz="3100" dirty="0">
                <a:solidFill>
                  <a:srgbClr val="C00000"/>
                </a:solidFill>
              </a:rPr>
              <a:t>la hipo calcemia predispone a ciertos problemas </a:t>
            </a:r>
            <a:r>
              <a:rPr lang="es-P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s-P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s-P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PE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Retención de placenta(</a:t>
            </a:r>
            <a:r>
              <a:rPr lang="es-PE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rp</a:t>
            </a:r>
            <a:r>
              <a:rPr lang="es-PE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Metritis, Endometritis, Desplazamiento de Abomaso, Bajo de Peso, Lactancia Baja, Mastitis, Reproducción  baja.</a:t>
            </a:r>
            <a:br>
              <a:rPr lang="es-PE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PE" sz="36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22CFD08-FA95-4F94-8D7A-6FAEA90BC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2" descr="H:\fotoz todo\vacunoz\PICT17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10" y="620688"/>
            <a:ext cx="8424863" cy="51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1600200"/>
            <a:ext cx="7643866" cy="4525963"/>
          </a:xfrm>
        </p:spPr>
        <p:txBody>
          <a:bodyPr/>
          <a:lstStyle/>
          <a:p>
            <a:endParaRPr lang="es-PE"/>
          </a:p>
        </p:txBody>
      </p:sp>
      <p:pic>
        <p:nvPicPr>
          <p:cNvPr id="4" name="Picture 2" descr="E:\fotoz todo\vacunoz\PICT1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52"/>
            <a:ext cx="7786742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714348" y="5214950"/>
            <a:ext cx="6053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6000" dirty="0">
                <a:solidFill>
                  <a:schemeClr val="bg1"/>
                </a:solidFill>
              </a:rPr>
              <a:t>Endometritis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57691"/>
          </a:xfrm>
        </p:spPr>
        <p:txBody>
          <a:bodyPr/>
          <a:lstStyle/>
          <a:p>
            <a:endParaRPr lang="es-PE" dirty="0"/>
          </a:p>
        </p:txBody>
      </p:sp>
      <p:pic>
        <p:nvPicPr>
          <p:cNvPr id="4" name="3 Marcador de contenido" descr="ma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4929190" y="5000636"/>
            <a:ext cx="4429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6000" dirty="0">
                <a:solidFill>
                  <a:schemeClr val="bg1"/>
                </a:solidFill>
              </a:rPr>
              <a:t>Mastitis </a:t>
            </a:r>
            <a:r>
              <a:rPr lang="es-PE" dirty="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4C34C8-9C6A-4A5B-952C-35BCB1C5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0F5436-B796-45AE-8F6F-ABF4F4457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5989" r="8302" b="8970"/>
          <a:stretch/>
        </p:blipFill>
        <p:spPr>
          <a:xfrm>
            <a:off x="1151620" y="872715"/>
            <a:ext cx="68407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67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831E98-623C-4DA6-AFCA-BAF76FDAE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1A2E4-C282-4FDC-A760-ED1593873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5" r="10057"/>
          <a:stretch/>
        </p:blipFill>
        <p:spPr>
          <a:xfrm>
            <a:off x="1907704" y="558463"/>
            <a:ext cx="6912768" cy="62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10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F20FBD-EE26-4259-9164-CDCC4E6A3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8AAB997-72E0-426E-8C9C-28EBC95D9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r="5833"/>
          <a:stretch/>
        </p:blipFill>
        <p:spPr>
          <a:xfrm>
            <a:off x="539552" y="620688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1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19B4BA-0A7B-4D54-84AA-ACBE363E3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2B8731-FADC-4FE3-B474-DB0D2A6BC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0" t="16401" r="15576" b="5458"/>
          <a:stretch/>
        </p:blipFill>
        <p:spPr>
          <a:xfrm>
            <a:off x="1223628" y="332657"/>
            <a:ext cx="669674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5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36D246-8B80-4080-976C-178F4C17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5991" r="5009" b="5340"/>
          <a:stretch/>
        </p:blipFill>
        <p:spPr bwMode="auto">
          <a:xfrm>
            <a:off x="209398" y="476672"/>
            <a:ext cx="8725203" cy="5649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02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3E1413-A164-43E2-AE6C-2773C4BA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" y="152400"/>
            <a:ext cx="9201807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0DA2EA-3A25-4551-8F82-A52E9781F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7" t="48549" r="25314"/>
          <a:stretch/>
        </p:blipFill>
        <p:spPr>
          <a:xfrm>
            <a:off x="677112" y="784274"/>
            <a:ext cx="8036768" cy="52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32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1821C0-2F66-450D-A701-DD866FE6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5D1D3F-E3BE-480A-B6E2-87C703A07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00" b="8009"/>
          <a:stretch/>
        </p:blipFill>
        <p:spPr>
          <a:xfrm>
            <a:off x="1187624" y="764704"/>
            <a:ext cx="620303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22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7EBEC6-0B6C-4C00-BEED-1CB36B67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70A00C-1020-495A-98B4-11DA6E265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" t="5450" r="2380" b="41146"/>
          <a:stretch/>
        </p:blipFill>
        <p:spPr>
          <a:xfrm>
            <a:off x="457200" y="1340768"/>
            <a:ext cx="822960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85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DCDEC39-B80F-4DFD-AB02-7A8DB641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u="sng" dirty="0">
                <a:solidFill>
                  <a:srgbClr val="FF0000"/>
                </a:solidFill>
              </a:rPr>
              <a:t>CARENCIA AGUDA DE CALCIO EN LA VACA LECHERA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214950"/>
          </a:xfrm>
        </p:spPr>
        <p:txBody>
          <a:bodyPr/>
          <a:lstStyle/>
          <a:p>
            <a:pPr algn="just"/>
            <a:r>
              <a:rPr lang="es-PE" dirty="0">
                <a:solidFill>
                  <a:srgbClr val="00B050"/>
                </a:solidFill>
              </a:rPr>
              <a:t>La vaca sufre hipo calcemia por una mala</a:t>
            </a:r>
          </a:p>
          <a:p>
            <a:pPr algn="just">
              <a:buNone/>
            </a:pPr>
            <a:r>
              <a:rPr lang="es-PE" dirty="0">
                <a:solidFill>
                  <a:srgbClr val="00B050"/>
                </a:solidFill>
              </a:rPr>
              <a:t>    formulación de ración en la seca</a:t>
            </a:r>
            <a:r>
              <a:rPr lang="es-PE" dirty="0"/>
              <a:t>. </a:t>
            </a:r>
          </a:p>
          <a:p>
            <a:pPr algn="just"/>
            <a:r>
              <a:rPr lang="es-PE" dirty="0">
                <a:solidFill>
                  <a:srgbClr val="C00000"/>
                </a:solidFill>
              </a:rPr>
              <a:t>La vaca  además al momento del parto su consumo alimenticio baja de 13 kg de MS  a 10 kg y así se reduce la absorción de calcio en la ración .</a:t>
            </a:r>
          </a:p>
          <a:p>
            <a:pPr algn="just"/>
            <a:r>
              <a:rPr lang="es-PE" dirty="0">
                <a:solidFill>
                  <a:srgbClr val="00B0F0"/>
                </a:solidFill>
              </a:rPr>
              <a:t>Estos hechos explican porque el nivel de calcio en sangre cae  a un nivel tan bajo de 5g en sangre.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E66078-79E7-4B59-B9D9-EDA902773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u="sng" dirty="0">
                <a:solidFill>
                  <a:srgbClr val="0070C0"/>
                </a:solidFill>
              </a:rPr>
              <a:t>CETOSIS O HIGADO GRASO</a:t>
            </a:r>
            <a:br>
              <a:rPr lang="es-PE" u="sng" dirty="0">
                <a:solidFill>
                  <a:srgbClr val="0070C0"/>
                </a:solidFill>
              </a:rPr>
            </a:br>
            <a:r>
              <a:rPr lang="es-PE" u="sng" dirty="0">
                <a:solidFill>
                  <a:srgbClr val="0070C0"/>
                </a:solidFill>
              </a:rPr>
              <a:t>( VACAS GORDAS)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algn="just"/>
            <a:r>
              <a:rPr lang="es-PE" dirty="0"/>
              <a:t>Viene a ser la acumulación de grasa en sangre y en todo los órganos especialmente en el hígado que no cumplir su función de metabolizar  los alimentos absorbidos.</a:t>
            </a:r>
          </a:p>
          <a:p>
            <a:pPr algn="just"/>
            <a:r>
              <a:rPr lang="es-PE" dirty="0"/>
              <a:t> En pocas palabras la vacas entra en un cuadro de colesterol como en humanos.</a:t>
            </a:r>
          </a:p>
          <a:p>
            <a:pPr algn="just"/>
            <a:r>
              <a:rPr lang="es-PE" dirty="0"/>
              <a:t>Este problema se presenta por una sobre alimentación o tener vacas mucho tiempo en seca.</a:t>
            </a:r>
          </a:p>
          <a:p>
            <a:endParaRPr lang="es-PE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F296BB-064A-44F6-A550-BCFCCE18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3 Marcador de contenido" descr="et6"/>
          <p:cNvPicPr>
            <a:picLocks noGrp="1"/>
          </p:cNvPicPr>
          <p:nvPr>
            <p:ph idx="1"/>
          </p:nvPr>
        </p:nvPicPr>
        <p:blipFill rotWithShape="1">
          <a:blip r:embed="rId3"/>
          <a:srcRect l="10001" t="6637" r="12987" b="35890"/>
          <a:stretch/>
        </p:blipFill>
        <p:spPr>
          <a:xfrm>
            <a:off x="1051012" y="1472817"/>
            <a:ext cx="7041976" cy="396044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5E348A-240F-4388-83F6-7C750B24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/>
          </a:bodyPr>
          <a:lstStyle/>
          <a:p>
            <a:r>
              <a:rPr lang="es-PE" u="sng" dirty="0">
                <a:solidFill>
                  <a:srgbClr val="C00000"/>
                </a:solidFill>
              </a:rPr>
              <a:t>TRATAMIENTO</a:t>
            </a:r>
            <a:r>
              <a:rPr lang="es-PE" dirty="0"/>
              <a:t> :</a:t>
            </a:r>
            <a:br>
              <a:rPr lang="es-PE" dirty="0"/>
            </a:b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PE" dirty="0"/>
              <a:t>Remover el nivel de grasa del hígado y bajar los niveles de grasa en sangre.</a:t>
            </a:r>
          </a:p>
          <a:p>
            <a:r>
              <a:rPr lang="es-PE" dirty="0"/>
              <a:t> la </a:t>
            </a:r>
            <a:r>
              <a:rPr lang="es-PE" dirty="0">
                <a:solidFill>
                  <a:srgbClr val="C00000"/>
                </a:solidFill>
              </a:rPr>
              <a:t>GLUCOSA</a:t>
            </a:r>
            <a:r>
              <a:rPr lang="es-PE" dirty="0"/>
              <a:t> al </a:t>
            </a:r>
            <a:r>
              <a:rPr lang="es-PE" dirty="0">
                <a:solidFill>
                  <a:srgbClr val="FFC000"/>
                </a:solidFill>
              </a:rPr>
              <a:t>50% </a:t>
            </a:r>
            <a:r>
              <a:rPr lang="es-PE" dirty="0"/>
              <a:t>va mover la grasa del hígado vía E.V. </a:t>
            </a:r>
          </a:p>
          <a:p>
            <a:r>
              <a:rPr lang="es-PE" dirty="0"/>
              <a:t>Ingestión oral de propelinlicol de 250 ml en seca 10 días ante del parto y aplicación de vitaminas del complejo B, y también aplicar propelinlicol después del parto 500 ml por 4 aplicaciones como minina</a:t>
            </a:r>
          </a:p>
          <a:p>
            <a:endParaRPr lang="es-PE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5E348A-240F-4388-83F6-7C750B24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Propilenglicol - SP Veterinaria">
            <a:extLst>
              <a:ext uri="{FF2B5EF4-FFF2-40B4-BE49-F238E27FC236}">
                <a16:creationId xmlns:a16="http://schemas.microsoft.com/office/drawing/2014/main" id="{90F0FFE2-1216-4BB2-A693-547BA4A2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5040" r="11060" b="6762"/>
          <a:stretch/>
        </p:blipFill>
        <p:spPr bwMode="auto">
          <a:xfrm>
            <a:off x="467544" y="764704"/>
            <a:ext cx="345638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EB9D20-65EE-46B0-8A68-9C3001A96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44" t="6379" r="25825" b="5900"/>
          <a:stretch/>
        </p:blipFill>
        <p:spPr>
          <a:xfrm>
            <a:off x="4391472" y="1484784"/>
            <a:ext cx="392494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5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45F967-A4E3-4502-8AD9-534C6FF4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30932"/>
            <a:ext cx="8964488" cy="1143000"/>
          </a:xfrm>
        </p:spPr>
        <p:txBody>
          <a:bodyPr>
            <a:noAutofit/>
          </a:bodyPr>
          <a:lstStyle/>
          <a:p>
            <a:r>
              <a:rPr lang="es-P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Hipomagnesemia</a:t>
            </a:r>
            <a:br>
              <a:rPr lang="es-PE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Tetania de la Lactancia y Tetania de los pastos 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2204682"/>
            <a:ext cx="3708920" cy="3816425"/>
          </a:xfrm>
        </p:spPr>
        <p:txBody>
          <a:bodyPr>
            <a:normAutofit fontScale="85000" lnSpcReduction="10000"/>
          </a:bodyPr>
          <a:lstStyle/>
          <a:p>
            <a:r>
              <a:rPr lang="es-MX" dirty="0"/>
              <a:t>Esta enfermedad que se presenta silenciosamente es una importante causa de mortandad en rodeos de carne y tambo, y que puede en algunos casos, adquirir características epidémicas. </a:t>
            </a:r>
            <a:endParaRPr lang="es-P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37211" r="23076" b="9302"/>
          <a:stretch/>
        </p:blipFill>
        <p:spPr bwMode="auto">
          <a:xfrm>
            <a:off x="4235350" y="2204682"/>
            <a:ext cx="460851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444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45F967-A4E3-4502-8AD9-534C6FF4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81457EB-5CC4-4E86-B9E5-95468707CA75}"/>
              </a:ext>
            </a:extLst>
          </p:cNvPr>
          <p:cNvSpPr txBox="1"/>
          <p:nvPr/>
        </p:nvSpPr>
        <p:spPr>
          <a:xfrm>
            <a:off x="611560" y="1052737"/>
            <a:ext cx="78488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aparición es debida a una menor ingesta de magnesio a través de la alimentación.  </a:t>
            </a:r>
          </a:p>
          <a:p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Esto puede deberse a varios factores que involucran : </a:t>
            </a:r>
          </a:p>
          <a:p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El tipo de pastura , interacción con otros elementos (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Potasio, Proteínas) , requerimientos del animal (máximos en preparto postparto Oxido de Magnesio 0.050 gr/animal) , variaciones estacionales en la composición de los forraje.</a:t>
            </a:r>
          </a:p>
        </p:txBody>
      </p:sp>
    </p:spTree>
    <p:extLst>
      <p:ext uri="{BB962C8B-B14F-4D97-AF65-F5344CB8AC3E}">
        <p14:creationId xmlns:p14="http://schemas.microsoft.com/office/powerpoint/2010/main" val="128471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61FA04-8A3C-41D6-8F2E-E5AB0D95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8568952" cy="2665359"/>
          </a:xfrm>
        </p:spPr>
        <p:txBody>
          <a:bodyPr>
            <a:no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br>
              <a:rPr lang="es-ES" sz="60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Problemas Nutricionales</a:t>
            </a:r>
            <a:b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y </a:t>
            </a:r>
            <a:b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Metabólicos Pre-Parto</a:t>
            </a:r>
            <a:b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y</a:t>
            </a:r>
            <a:b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ES" sz="4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Post-Part</a:t>
            </a:r>
            <a:r>
              <a:rPr lang="es-ES" sz="4800" i="1" dirty="0">
                <a:solidFill>
                  <a:schemeClr val="accent3">
                    <a:lumMod val="50000"/>
                  </a:schemeClr>
                </a:solidFill>
              </a:rPr>
              <a:t>o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8D6FC-5240-4CD7-B6EB-78A0DA34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44922E-7EA8-4248-AF24-B9EA5A7F4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13F2AB-2D9A-47E0-950F-569F9A15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337"/>
            <a:ext cx="8964488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60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038C98-4074-44EC-A88F-755224A77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74436D-0444-479F-8107-F06DC09C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" t="41600" r="4377"/>
          <a:stretch/>
        </p:blipFill>
        <p:spPr>
          <a:xfrm>
            <a:off x="323528" y="1196752"/>
            <a:ext cx="8496944" cy="40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23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C000AB-1750-4551-BFE7-DD9D352F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es-PE" u="sng" dirty="0">
                <a:solidFill>
                  <a:schemeClr val="accent6">
                    <a:lumMod val="75000"/>
                  </a:schemeClr>
                </a:solidFill>
              </a:rPr>
              <a:t>MATERIA SECA</a:t>
            </a:r>
            <a:r>
              <a:rPr lang="es-PE" dirty="0"/>
              <a:t>:</a:t>
            </a:r>
            <a:br>
              <a:rPr lang="es-PE" dirty="0"/>
            </a:br>
            <a:r>
              <a:rPr lang="es-PE" sz="3100" dirty="0"/>
              <a:t>Es el alimento exento de humedad.</a:t>
            </a:r>
            <a:br>
              <a:rPr lang="es-PE" dirty="0"/>
            </a:b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PE" sz="2800" dirty="0"/>
              <a:t>Cuanta MS debe consumir una vaca de 500 y 600 kg </a:t>
            </a:r>
            <a:r>
              <a:rPr lang="es-PE" sz="2800" dirty="0" err="1"/>
              <a:t>p.v</a:t>
            </a:r>
            <a:endParaRPr lang="es-PE" sz="2800" dirty="0"/>
          </a:p>
          <a:p>
            <a:pPr>
              <a:buNone/>
            </a:pPr>
            <a:r>
              <a:rPr lang="es-PE" dirty="0"/>
              <a:t>   -Formula :  </a:t>
            </a:r>
            <a:r>
              <a:rPr lang="es-PE" sz="2400" dirty="0">
                <a:latin typeface="Agency FB" pitchFamily="34" charset="0"/>
              </a:rPr>
              <a:t>Y= (x +20)/2.4   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donde: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   y= Cantidad de MS que debe consumir una vaca.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   x= Producción de leche en kg/vaca/</a:t>
            </a:r>
            <a:r>
              <a:rPr lang="es-PE" sz="2400" dirty="0" err="1">
                <a:latin typeface="Agency FB" pitchFamily="34" charset="0"/>
              </a:rPr>
              <a:t>dia</a:t>
            </a:r>
            <a:r>
              <a:rPr lang="es-PE" sz="2400" dirty="0">
                <a:latin typeface="Agency FB" pitchFamily="34" charset="0"/>
              </a:rPr>
              <a:t>.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ENTONCES:   una vaca de 40 kg de leche </a:t>
            </a:r>
            <a:r>
              <a:rPr lang="es-PE" sz="2400" dirty="0" err="1">
                <a:latin typeface="Agency FB" pitchFamily="34" charset="0"/>
              </a:rPr>
              <a:t>dia</a:t>
            </a:r>
            <a:r>
              <a:rPr lang="es-PE" sz="2400" dirty="0">
                <a:latin typeface="Agency FB" pitchFamily="34" charset="0"/>
              </a:rPr>
              <a:t>.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  necesita.-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      y= (40 + 20 )/ 2.4    , 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      y = 60/2.4   , 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      y = 25 kg ms / 40kg de leche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AB7DAA-FEC1-4AC9-A5E6-9A765DC9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s-PE" sz="3100" u="sng" dirty="0">
                <a:solidFill>
                  <a:srgbClr val="00B050"/>
                </a:solidFill>
              </a:rPr>
              <a:t>SI LA MATERIA SECA PUEDE PROVENIR TANTO DE LOS </a:t>
            </a:r>
            <a:br>
              <a:rPr lang="es-PE" sz="3100" u="sng" dirty="0">
                <a:solidFill>
                  <a:srgbClr val="00B050"/>
                </a:solidFill>
              </a:rPr>
            </a:br>
            <a:r>
              <a:rPr lang="es-PE" sz="3100" dirty="0">
                <a:solidFill>
                  <a:srgbClr val="00B050"/>
                </a:solidFill>
              </a:rPr>
              <a:t>          </a:t>
            </a:r>
            <a:r>
              <a:rPr lang="es-PE" sz="3100" u="sng" dirty="0">
                <a:solidFill>
                  <a:srgbClr val="00B050"/>
                </a:solidFill>
              </a:rPr>
              <a:t>FORRAJES COMO DEL CONCENTRADO ENTONCES</a:t>
            </a:r>
            <a:r>
              <a:rPr lang="es-PE" dirty="0"/>
              <a:t>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429264"/>
          </a:xfrm>
        </p:spPr>
        <p:txBody>
          <a:bodyPr>
            <a:normAutofit/>
          </a:bodyPr>
          <a:lstStyle/>
          <a:p>
            <a:r>
              <a:rPr lang="es-PE" dirty="0"/>
              <a:t>¿ </a:t>
            </a:r>
            <a:r>
              <a:rPr lang="es-PE" sz="2800" dirty="0"/>
              <a:t>Cuanto de esta MS deberá provenir del concentrado?</a:t>
            </a:r>
          </a:p>
          <a:p>
            <a:r>
              <a:rPr lang="es-PE" dirty="0"/>
              <a:t>FORMULA:  </a:t>
            </a:r>
            <a:r>
              <a:rPr lang="es-PE" sz="2400" dirty="0">
                <a:latin typeface="Agency FB" pitchFamily="34" charset="0"/>
              </a:rPr>
              <a:t>Y= (0.4)(x) – 2.7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donde :  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y= cantidad de concentrado en kg por día.   x= Producción de la vaca en kg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Y= (0.4)(40) – 2.7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Y=  16 – 2.7</a:t>
            </a:r>
          </a:p>
          <a:p>
            <a:pPr>
              <a:buNone/>
            </a:pPr>
            <a:r>
              <a:rPr lang="es-PE" sz="2400" dirty="0">
                <a:latin typeface="Agency FB" pitchFamily="34" charset="0"/>
              </a:rPr>
              <a:t>     Y= 13.3 kg MS concentrado . </a:t>
            </a:r>
          </a:p>
          <a:p>
            <a:pPr>
              <a:buNone/>
            </a:pPr>
            <a:r>
              <a:rPr lang="es-PE" sz="2400" dirty="0">
                <a:solidFill>
                  <a:srgbClr val="C00000"/>
                </a:solidFill>
                <a:latin typeface="Agency FB" pitchFamily="34" charset="0"/>
              </a:rPr>
              <a:t>     </a:t>
            </a:r>
            <a:r>
              <a:rPr lang="es-PE" sz="2000" dirty="0">
                <a:solidFill>
                  <a:srgbClr val="C00000"/>
                </a:solidFill>
                <a:latin typeface="Agency FB" pitchFamily="34" charset="0"/>
              </a:rPr>
              <a:t>Ahora el alimento concentrado tiene  un 10 % de Humedad    ENTONCES:</a:t>
            </a:r>
          </a:p>
          <a:p>
            <a:pPr>
              <a:buNone/>
            </a:pPr>
            <a:r>
              <a:rPr lang="es-PE" sz="2000" dirty="0">
                <a:solidFill>
                  <a:srgbClr val="C00000"/>
                </a:solidFill>
                <a:latin typeface="Agency FB" pitchFamily="34" charset="0"/>
              </a:rPr>
              <a:t>      </a:t>
            </a:r>
            <a:r>
              <a:rPr lang="es-PE" sz="2000" dirty="0">
                <a:solidFill>
                  <a:schemeClr val="tx2"/>
                </a:solidFill>
                <a:latin typeface="Agency FB" pitchFamily="34" charset="0"/>
              </a:rPr>
              <a:t>Y = 14.63 MS con </a:t>
            </a:r>
            <a:r>
              <a:rPr lang="es-PE" sz="2000" dirty="0">
                <a:solidFill>
                  <a:srgbClr val="C00000"/>
                </a:solidFill>
                <a:latin typeface="Agency FB" pitchFamily="34" charset="0"/>
              </a:rPr>
              <a:t>(10% humedad) materia bruta</a:t>
            </a:r>
          </a:p>
          <a:p>
            <a:pPr>
              <a:buNone/>
            </a:pPr>
            <a:r>
              <a:rPr lang="es-PE" sz="2000" dirty="0">
                <a:solidFill>
                  <a:srgbClr val="C00000"/>
                </a:solidFill>
                <a:latin typeface="Agency FB" pitchFamily="34" charset="0"/>
              </a:rPr>
              <a:t>    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C7375B-CA71-4DFC-AE13-781E418B1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Autofit/>
          </a:bodyPr>
          <a:lstStyle/>
          <a:p>
            <a:pPr algn="just"/>
            <a:r>
              <a:rPr lang="es-PE" sz="4000" u="sng" dirty="0">
                <a:solidFill>
                  <a:srgbClr val="00B0F0"/>
                </a:solidFill>
                <a:latin typeface="Agency FB" pitchFamily="34" charset="0"/>
              </a:rPr>
              <a:t>Cuanto de forraje para una vaca  de 40 litros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857916"/>
          </a:xfrm>
        </p:spPr>
        <p:txBody>
          <a:bodyPr>
            <a:normAutofit lnSpcReduction="10000"/>
          </a:bodyPr>
          <a:lstStyle/>
          <a:p>
            <a:r>
              <a:rPr lang="es-PE" dirty="0"/>
              <a:t>FORMULA: </a:t>
            </a:r>
            <a:r>
              <a:rPr lang="es-PE" sz="2400" dirty="0"/>
              <a:t>Y = 0.0166(X) + 11</a:t>
            </a:r>
          </a:p>
          <a:p>
            <a:r>
              <a:rPr lang="es-PE" sz="2400" dirty="0"/>
              <a:t>Donde</a:t>
            </a:r>
            <a:r>
              <a:rPr lang="es-PE" dirty="0"/>
              <a:t> : </a:t>
            </a:r>
          </a:p>
          <a:p>
            <a:pPr>
              <a:buNone/>
            </a:pPr>
            <a:r>
              <a:rPr lang="es-PE" sz="2400" dirty="0"/>
              <a:t>    Y= cantidad de forraje (chala) en kg en base seca</a:t>
            </a:r>
          </a:p>
          <a:p>
            <a:pPr>
              <a:buNone/>
            </a:pPr>
            <a:r>
              <a:rPr lang="es-PE" sz="2400" dirty="0"/>
              <a:t>    x= Producción diaria de leche</a:t>
            </a:r>
          </a:p>
          <a:p>
            <a:pPr>
              <a:buNone/>
            </a:pPr>
            <a:r>
              <a:rPr lang="es-PE" sz="2400" dirty="0"/>
              <a:t>   Y= 0.0166(40)+11  , Y=0.664 + 11 , Y= 11.664 </a:t>
            </a:r>
            <a:r>
              <a:rPr lang="es-PE" sz="1600" dirty="0"/>
              <a:t>kg de MS en el forraje</a:t>
            </a:r>
            <a:r>
              <a:rPr lang="es-PE" sz="1600" dirty="0">
                <a:solidFill>
                  <a:srgbClr val="FF0000"/>
                </a:solidFill>
              </a:rPr>
              <a:t>.  </a:t>
            </a:r>
          </a:p>
          <a:p>
            <a:pPr>
              <a:buNone/>
            </a:pPr>
            <a:endParaRPr lang="es-PE" sz="1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s-PE" sz="1600" dirty="0">
                <a:solidFill>
                  <a:srgbClr val="FF0000"/>
                </a:solidFill>
              </a:rPr>
              <a:t>                                                </a:t>
            </a:r>
            <a:r>
              <a:rPr lang="es-PE" sz="2400" dirty="0">
                <a:solidFill>
                  <a:srgbClr val="FF0000"/>
                </a:solidFill>
              </a:rPr>
              <a:t>AHORA el forraje tiene humedad</a:t>
            </a:r>
            <a:r>
              <a:rPr lang="es-PE" sz="1600" dirty="0">
                <a:solidFill>
                  <a:srgbClr val="FF0000"/>
                </a:solidFill>
              </a:rPr>
              <a:t> </a:t>
            </a:r>
            <a:endParaRPr lang="es-PE" dirty="0">
              <a:solidFill>
                <a:srgbClr val="FF0000"/>
              </a:solidFill>
            </a:endParaRPr>
          </a:p>
          <a:p>
            <a:pPr>
              <a:buNone/>
            </a:pPr>
            <a:endParaRPr lang="es-PE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s-PE" sz="1800" dirty="0">
                <a:solidFill>
                  <a:srgbClr val="FF0000"/>
                </a:solidFill>
              </a:rPr>
              <a:t>     *</a:t>
            </a:r>
            <a:r>
              <a:rPr lang="es-PE" sz="1800" dirty="0">
                <a:solidFill>
                  <a:schemeClr val="accent4"/>
                </a:solidFill>
              </a:rPr>
              <a:t>25 kg MS  es para un vaca de 40 litros con 500 a 600kg p.v. de los cuales 13.3 ms concentrado y 11.7 ms forraje.</a:t>
            </a:r>
          </a:p>
          <a:p>
            <a:pPr>
              <a:buNone/>
            </a:pPr>
            <a:r>
              <a:rPr lang="es-PE" sz="1800" dirty="0">
                <a:solidFill>
                  <a:schemeClr val="accent4"/>
                </a:solidFill>
              </a:rPr>
              <a:t> 	</a:t>
            </a: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25kg MS--------------100 % MS</a:t>
            </a:r>
          </a:p>
          <a:p>
            <a:pPr>
              <a:buNone/>
            </a:pP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14.63 MS H°---------- X </a:t>
            </a:r>
            <a:r>
              <a:rPr lang="es-PE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H°kg</a:t>
            </a: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bruto</a:t>
            </a:r>
          </a:p>
          <a:p>
            <a:pPr>
              <a:buNone/>
            </a:pP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x=    </a:t>
            </a:r>
            <a:r>
              <a:rPr lang="es-PE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14.63 MS </a:t>
            </a:r>
            <a:r>
              <a:rPr lang="es-PE" sz="1800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h°</a:t>
            </a:r>
            <a:r>
              <a:rPr lang="es-PE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X 100 % MS </a:t>
            </a: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X =  58 kg forraje verde</a:t>
            </a:r>
            <a:endParaRPr lang="es-PE" sz="18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25 %MS KG</a:t>
            </a:r>
          </a:p>
          <a:p>
            <a:pPr>
              <a:buNone/>
            </a:pP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s-P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O.-  </a:t>
            </a: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vaca de 40 litros al día consume  o consumiría  58 kg de forraje o chala verde </a:t>
            </a:r>
          </a:p>
          <a:p>
            <a:pPr>
              <a:buNone/>
            </a:pP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P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OO</a:t>
            </a:r>
            <a:r>
              <a:rPr lang="es-P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y  14.63 kg de concentrado bruto  en todo el día.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Picture 2" descr="I:\estres calorico en vacas\img-8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5" y="260648"/>
            <a:ext cx="860938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85720" y="428604"/>
            <a:ext cx="8572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7200" dirty="0">
                <a:solidFill>
                  <a:srgbClr val="FF0000"/>
                </a:solidFill>
              </a:rPr>
              <a:t>MUCHAS      </a:t>
            </a:r>
          </a:p>
          <a:p>
            <a:r>
              <a:rPr lang="es-PE" sz="7200" dirty="0">
                <a:solidFill>
                  <a:srgbClr val="FF0000"/>
                </a:solidFill>
              </a:rPr>
              <a:t>                     GRACIAS </a:t>
            </a:r>
          </a:p>
          <a:p>
            <a:r>
              <a:rPr lang="es-PE" sz="7200" dirty="0">
                <a:solidFill>
                  <a:srgbClr val="FF0000"/>
                </a:solidFill>
              </a:rPr>
              <a:t>  POR     SU</a:t>
            </a:r>
          </a:p>
          <a:p>
            <a:r>
              <a:rPr lang="es-PE" sz="7200" dirty="0">
                <a:solidFill>
                  <a:srgbClr val="FF0000"/>
                </a:solidFill>
              </a:rPr>
              <a:t>                       ATENCION    </a:t>
            </a:r>
            <a:endParaRPr lang="es-PE" sz="7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36A3FA-0798-414C-8355-21789081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203242"/>
            <a:ext cx="8208912" cy="4707955"/>
          </a:xfrm>
        </p:spPr>
        <p:txBody>
          <a:bodyPr>
            <a:normAutofit fontScale="90000"/>
          </a:bodyPr>
          <a:lstStyle/>
          <a:p>
            <a:br>
              <a:rPr lang="es-PE" sz="5300" dirty="0">
                <a:solidFill>
                  <a:schemeClr val="accent6">
                    <a:lumMod val="75000"/>
                  </a:schemeClr>
                </a:solidFill>
                <a:latin typeface="+mn-lt"/>
                <a:cs typeface="Aharoni" pitchFamily="2" charset="-79"/>
              </a:rPr>
            </a:br>
            <a:br>
              <a:rPr lang="es-PE" sz="5300" dirty="0">
                <a:solidFill>
                  <a:schemeClr val="accent6">
                    <a:lumMod val="75000"/>
                  </a:schemeClr>
                </a:solidFill>
                <a:latin typeface="+mn-lt"/>
                <a:cs typeface="Aharoni" pitchFamily="2" charset="-79"/>
              </a:rPr>
            </a:br>
            <a:r>
              <a:rPr lang="es-PE" sz="5300" dirty="0">
                <a:solidFill>
                  <a:srgbClr val="00B050"/>
                </a:solidFill>
                <a:latin typeface="+mn-lt"/>
                <a:cs typeface="Aharoni" pitchFamily="2" charset="-79"/>
              </a:rPr>
              <a:t>. </a:t>
            </a:r>
            <a:r>
              <a:rPr lang="es-PE" sz="4900" dirty="0">
                <a:solidFill>
                  <a:srgbClr val="00B050"/>
                </a:solidFill>
                <a:latin typeface="Agency FB" panose="020B0503020202020204" pitchFamily="34" charset="0"/>
                <a:cs typeface="Aharoni" pitchFamily="2" charset="-79"/>
              </a:rPr>
              <a:t>Fosfotemia </a:t>
            </a:r>
            <a:br>
              <a:rPr lang="es-PE" sz="49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</a:br>
            <a:r>
              <a:rPr lang="es-PE" sz="4900" dirty="0">
                <a:solidFill>
                  <a:srgbClr val="FF0000"/>
                </a:solidFill>
                <a:latin typeface="Agency FB" panose="020B0503020202020204" pitchFamily="34" charset="0"/>
                <a:cs typeface="Aharoni" pitchFamily="2" charset="-79"/>
              </a:rPr>
              <a:t>.Hipo calcemia</a:t>
            </a:r>
            <a:br>
              <a:rPr lang="es-PE" sz="4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</a:br>
            <a:r>
              <a:rPr lang="es-PE" sz="4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  <a:t>Edema Peri Par tal de la Ubre </a:t>
            </a:r>
            <a:br>
              <a:rPr lang="es-PE" sz="4900" dirty="0">
                <a:latin typeface="Agency FB" panose="020B0503020202020204" pitchFamily="34" charset="0"/>
                <a:cs typeface="Aharoni" pitchFamily="2" charset="-79"/>
              </a:rPr>
            </a:br>
            <a:r>
              <a:rPr lang="es-PE" sz="4900" dirty="0">
                <a:latin typeface="Agency FB" panose="020B0503020202020204" pitchFamily="34" charset="0"/>
                <a:cs typeface="Aharoni" pitchFamily="2" charset="-79"/>
              </a:rPr>
              <a:t>.</a:t>
            </a:r>
            <a:r>
              <a:rPr lang="es-PE" sz="49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  <a:t>Cetosis </a:t>
            </a:r>
            <a:br>
              <a:rPr lang="es-PE" sz="49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</a:br>
            <a:r>
              <a:rPr lang="es-PE" sz="49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  <a:t>(hígado graso o vacas gordas)</a:t>
            </a:r>
            <a:br>
              <a:rPr lang="es-PE" sz="49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</a:br>
            <a:r>
              <a:rPr lang="es-PE" sz="4900" b="1" dirty="0">
                <a:latin typeface="Agency FB" panose="020B0503020202020204" pitchFamily="34" charset="0"/>
                <a:cs typeface="Aharoni" pitchFamily="2" charset="-79"/>
              </a:rPr>
              <a:t>. Hipomagnesemia </a:t>
            </a:r>
            <a:br>
              <a:rPr lang="es-PE" sz="5300" dirty="0">
                <a:latin typeface="+mn-lt"/>
                <a:cs typeface="Aharoni" pitchFamily="2" charset="-79"/>
              </a:rPr>
            </a:br>
            <a:br>
              <a:rPr lang="es-PE" sz="5300" dirty="0">
                <a:latin typeface="Aharoni" pitchFamily="2" charset="-79"/>
                <a:cs typeface="Aharoni" pitchFamily="2" charset="-79"/>
              </a:rPr>
            </a:br>
            <a:br>
              <a:rPr lang="es-PE" sz="6000" dirty="0">
                <a:latin typeface="Aharoni" pitchFamily="2" charset="-79"/>
                <a:cs typeface="Aharoni" pitchFamily="2" charset="-79"/>
              </a:rPr>
            </a:br>
            <a:br>
              <a:rPr lang="es-PE" dirty="0"/>
            </a:b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flipV="1">
            <a:off x="1371600" y="6812280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es-P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36A3FA-0798-414C-8355-21789081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3AF6C23-D23C-466C-846D-FB8A0D567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8064" y="836712"/>
            <a:ext cx="2878088" cy="775090"/>
          </a:xfrm>
        </p:spPr>
        <p:txBody>
          <a:bodyPr/>
          <a:lstStyle/>
          <a:p>
            <a:r>
              <a:rPr lang="es-MX" dirty="0"/>
              <a:t>Fosfotemia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95FE25-D5B3-4CCC-A0CC-61060BFAA1DD}"/>
              </a:ext>
            </a:extLst>
          </p:cNvPr>
          <p:cNvSpPr txBox="1"/>
          <p:nvPr/>
        </p:nvSpPr>
        <p:spPr>
          <a:xfrm>
            <a:off x="107504" y="1674673"/>
            <a:ext cx="5047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  <a:r>
              <a:rPr lang="es-MX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</a:t>
            </a:r>
            <a:r>
              <a:rPr lang="es-MX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norexia, cojeras, crecimiento retardado, debilidad muscular generalizada, enflaquecimiento, estro irregular o suprimido, fertilidad disminuida, fracturas espontaneas, producción de leche disminuida.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917F033-80E9-486F-8BF6-FD87B54EB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74674"/>
            <a:ext cx="4538616" cy="4990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A9A80A8-FD9D-4E1F-873E-6A530EDC1151}"/>
              </a:ext>
            </a:extLst>
          </p:cNvPr>
          <p:cNvSpPr txBox="1"/>
          <p:nvPr/>
        </p:nvSpPr>
        <p:spPr>
          <a:xfrm>
            <a:off x="33384" y="3456841"/>
            <a:ext cx="46461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Hipofosfatemia </a:t>
            </a:r>
            <a:r>
              <a:rPr lang="es-MX" b="0" i="0" dirty="0">
                <a:solidFill>
                  <a:srgbClr val="4E4E4E"/>
                </a:solidFill>
                <a:effectLst/>
                <a:latin typeface="Segoe UI" panose="020B0502040204020203" pitchFamily="34" charset="0"/>
              </a:rPr>
              <a:t>en el ganado es por falta de fosforo o la mala absorción de fosfato en el intestino. Esto puede ser causado por problemas en el tracto gastrointestinal, como una inflamación crónica (Enteritis crónica).</a:t>
            </a:r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A65C5CF-336D-4D0D-BFB9-908B5B9D0D22}"/>
              </a:ext>
            </a:extLst>
          </p:cNvPr>
          <p:cNvSpPr txBox="1"/>
          <p:nvPr/>
        </p:nvSpPr>
        <p:spPr>
          <a:xfrm>
            <a:off x="1043608" y="5516007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0" dirty="0">
                <a:solidFill>
                  <a:srgbClr val="4E4E4E"/>
                </a:solidFill>
                <a:effectLst/>
                <a:latin typeface="Segoe UI" panose="020B0502040204020203" pitchFamily="34" charset="0"/>
              </a:rPr>
              <a:t>Debilidad muscular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1884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4058B1-96FB-4007-BF27-6D690AB98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96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B0AB29D-629E-465D-9BF8-BE9CDB4CB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5" t="9221" r="1110"/>
          <a:stretch/>
        </p:blipFill>
        <p:spPr>
          <a:xfrm>
            <a:off x="179512" y="548680"/>
            <a:ext cx="856895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6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302C39-E548-412F-B537-F98DFC241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7E8159-DB17-46EC-A2D2-8F74F004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3D13D9-A632-4D28-9620-164BC2120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64A2C1-845A-4C98-8F48-6DBD0973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6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3528</TotalTime>
  <Words>1916</Words>
  <Application>Microsoft Office PowerPoint</Application>
  <PresentationFormat>Presentación en pantalla (4:3)</PresentationFormat>
  <Paragraphs>139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5" baseType="lpstr">
      <vt:lpstr>Agency FB</vt:lpstr>
      <vt:lpstr>Aharoni</vt:lpstr>
      <vt:lpstr>Arial</vt:lpstr>
      <vt:lpstr>Calibri</vt:lpstr>
      <vt:lpstr>Century Gothic</vt:lpstr>
      <vt:lpstr>Georgia</vt:lpstr>
      <vt:lpstr>Segoe UI</vt:lpstr>
      <vt:lpstr>Tahoma</vt:lpstr>
      <vt:lpstr>Times New Roman</vt:lpstr>
      <vt:lpstr>Tema de Office</vt:lpstr>
      <vt:lpstr>Presentación de PowerPoint</vt:lpstr>
      <vt:lpstr>PROBLEMAS METABOLICOS</vt:lpstr>
      <vt:lpstr>Presentación de PowerPoint</vt:lpstr>
      <vt:lpstr>Presentación de PowerPoint</vt:lpstr>
      <vt:lpstr> Problemas Nutricionales y  Metabólicos Pre-Parto  y Post-Parto</vt:lpstr>
      <vt:lpstr>  . Fosfotemia  .Hipo calcemia Edema Peri Par tal de la Ubre  .Cetosis  (hígado graso o vacas gordas) . Hipomagnesemia     </vt:lpstr>
      <vt:lpstr>Fosfotemia </vt:lpstr>
      <vt:lpstr>Presentación de PowerPoint</vt:lpstr>
      <vt:lpstr>Presentación de PowerPoint</vt:lpstr>
      <vt:lpstr>Presentación de PowerPoint</vt:lpstr>
      <vt:lpstr>  Edema mamario :       Trastorno de la ubre  frecuente vaquillona  .Caract  Acumulación difusa de líquidos en los espacios intersticiales del tejido mamario, asociado a estasis venosos </vt:lpstr>
      <vt:lpstr> Control y tratamiento .usando micronutrientes como B-caroteno, vitamina E, zinc, cobre, manganeso,       selenio, aniones(cloruro de calcio) la administración en la ración de  preparto disminuye la intensidad del edema . </vt:lpstr>
      <vt:lpstr>Presentación de PowerPoint</vt:lpstr>
      <vt:lpstr>Presentación de PowerPoint</vt:lpstr>
      <vt:lpstr>Presentación de PowerPoint</vt:lpstr>
      <vt:lpstr>   HIPOCALCEMIA O PARESIA PUERPERAL . Enfermedad A febril, condición normal de toda vaca lechera madura se produce en el parto o poco después de ello.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PREVENCION   Y  TRATAMIENTO  </vt:lpstr>
      <vt:lpstr> CONSECUENCIA  QUE DEJA LA HIPOCALCEMIA *la hipo calcemia predispone a ciertos problemas :  Retención de placenta(rp), Metritis, Endometritis, Desplazamiento de Abomaso, Bajo de Peso, Lactancia Baja, Mastitis, Reproducción  baja.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CARENCIA AGUDA DE CALCIO EN LA VACA LECHERA</vt:lpstr>
      <vt:lpstr>CETOSIS O HIGADO GRASO ( VACAS GORDAS)</vt:lpstr>
      <vt:lpstr>Presentación de PowerPoint</vt:lpstr>
      <vt:lpstr>TRATAMIENTO : </vt:lpstr>
      <vt:lpstr>Presentación de PowerPoint</vt:lpstr>
      <vt:lpstr>Hipomagnesemia Tetania de la Lactancia y Tetania de los pastos  </vt:lpstr>
      <vt:lpstr>Presentación de PowerPoint</vt:lpstr>
      <vt:lpstr>Presentación de PowerPoint</vt:lpstr>
      <vt:lpstr>Presentación de PowerPoint</vt:lpstr>
      <vt:lpstr>MATERIA SECA: Es el alimento exento de humedad. </vt:lpstr>
      <vt:lpstr>SI LA MATERIA SECA PUEDE PROVENIR TANTO DE LOS            FORRAJES COMO DEL CONCENTRADO ENTONCES.</vt:lpstr>
      <vt:lpstr>Cuanto de forraje para una vaca  de 40 litros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DE EDUCACION  SUPERIOR TECNOLOGICO PUBLICO “CAÑETE”</dc:title>
  <dc:creator>Hans</dc:creator>
  <cp:lastModifiedBy>ILICH HAMS CARDENAS MOGOLLON</cp:lastModifiedBy>
  <cp:revision>101</cp:revision>
  <dcterms:created xsi:type="dcterms:W3CDTF">2011-11-12T14:26:45Z</dcterms:created>
  <dcterms:modified xsi:type="dcterms:W3CDTF">2024-05-25T12:09:22Z</dcterms:modified>
</cp:coreProperties>
</file>