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6" r:id="rId2"/>
    <p:sldId id="548" r:id="rId3"/>
    <p:sldId id="556" r:id="rId4"/>
    <p:sldId id="569" r:id="rId5"/>
    <p:sldId id="551" r:id="rId6"/>
    <p:sldId id="552" r:id="rId7"/>
    <p:sldId id="553" r:id="rId8"/>
    <p:sldId id="587" r:id="rId9"/>
    <p:sldId id="554" r:id="rId10"/>
    <p:sldId id="544" r:id="rId11"/>
    <p:sldId id="471" r:id="rId12"/>
    <p:sldId id="550" r:id="rId13"/>
    <p:sldId id="586" r:id="rId14"/>
    <p:sldId id="588" r:id="rId15"/>
    <p:sldId id="567" r:id="rId16"/>
    <p:sldId id="557" r:id="rId17"/>
    <p:sldId id="568" r:id="rId18"/>
    <p:sldId id="585" r:id="rId19"/>
    <p:sldId id="562" r:id="rId20"/>
    <p:sldId id="523" r:id="rId21"/>
    <p:sldId id="507" r:id="rId22"/>
    <p:sldId id="573" r:id="rId23"/>
    <p:sldId id="578" r:id="rId24"/>
    <p:sldId id="529" r:id="rId25"/>
    <p:sldId id="531" r:id="rId26"/>
    <p:sldId id="533" r:id="rId27"/>
    <p:sldId id="488" r:id="rId28"/>
    <p:sldId id="487" r:id="rId29"/>
    <p:sldId id="579" r:id="rId30"/>
    <p:sldId id="494" r:id="rId31"/>
    <p:sldId id="497" r:id="rId32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006D"/>
    <a:srgbClr val="FF43C5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18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445BB0-8747-411D-AEF3-A9F788A72D9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DF5AA56-8757-434F-8307-4895932E9720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2000" b="1" i="0" dirty="0">
              <a:solidFill>
                <a:srgbClr val="FF0000"/>
              </a:solidFill>
            </a:rPr>
            <a:t>parasitosis</a:t>
          </a:r>
          <a:endParaRPr lang="es-PE" sz="2000" b="1" i="0" dirty="0">
            <a:solidFill>
              <a:srgbClr val="FF0000"/>
            </a:solidFill>
          </a:endParaRPr>
        </a:p>
      </dgm:t>
    </dgm:pt>
    <dgm:pt modelId="{1A867287-B3CA-401C-B278-309D14994479}" type="parTrans" cxnId="{2D68199F-8E8E-4647-A3AE-C4F05234BA73}">
      <dgm:prSet/>
      <dgm:spPr/>
      <dgm:t>
        <a:bodyPr/>
        <a:lstStyle/>
        <a:p>
          <a:endParaRPr lang="es-PE"/>
        </a:p>
      </dgm:t>
    </dgm:pt>
    <dgm:pt modelId="{A88262ED-613A-4A35-8ACF-AC4B1C6101FD}" type="sibTrans" cxnId="{2D68199F-8E8E-4647-A3AE-C4F05234BA73}">
      <dgm:prSet/>
      <dgm:spPr/>
      <dgm:t>
        <a:bodyPr/>
        <a:lstStyle/>
        <a:p>
          <a:endParaRPr lang="es-PE"/>
        </a:p>
      </dgm:t>
    </dgm:pt>
    <dgm:pt modelId="{D8F041CC-3948-479D-84F8-3BEF10327FAE}">
      <dgm:prSet phldrT="[Texto]" custT="1"/>
      <dgm:spPr>
        <a:solidFill>
          <a:srgbClr val="92D050"/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Lesiones en branquias, piel</a:t>
          </a:r>
          <a:endParaRPr lang="es-PE" sz="2000" b="1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0495E601-3750-40B2-AC53-AF779DFA1D73}" type="parTrans" cxnId="{522A6593-29E4-42A6-927B-BF62510F2551}">
      <dgm:prSet/>
      <dgm:spPr/>
      <dgm:t>
        <a:bodyPr/>
        <a:lstStyle/>
        <a:p>
          <a:endParaRPr lang="es-PE"/>
        </a:p>
      </dgm:t>
    </dgm:pt>
    <dgm:pt modelId="{120F3567-B0EE-4156-950E-7756789C114F}" type="sibTrans" cxnId="{522A6593-29E4-42A6-927B-BF62510F2551}">
      <dgm:prSet/>
      <dgm:spPr/>
      <dgm:t>
        <a:bodyPr/>
        <a:lstStyle/>
        <a:p>
          <a:endParaRPr lang="es-PE"/>
        </a:p>
      </dgm:t>
    </dgm:pt>
    <dgm:pt modelId="{2FA8417A-5BC2-4463-8487-4D2558F825FC}">
      <dgm:prSet phldrT="[Texto]" custT="1"/>
      <dgm:spPr>
        <a:solidFill>
          <a:srgbClr val="C00000"/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Estrés</a:t>
          </a:r>
          <a:endParaRPr lang="es-PE" sz="2000" b="1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8C762830-6DE4-4F7B-8853-E926DF5243D7}" type="parTrans" cxnId="{1D80CBD8-DA3F-464E-8724-7AA23E94E443}">
      <dgm:prSet/>
      <dgm:spPr/>
      <dgm:t>
        <a:bodyPr/>
        <a:lstStyle/>
        <a:p>
          <a:endParaRPr lang="es-PE"/>
        </a:p>
      </dgm:t>
    </dgm:pt>
    <dgm:pt modelId="{D22A499C-F73C-487D-BE80-421571EBDE34}" type="sibTrans" cxnId="{1D80CBD8-DA3F-464E-8724-7AA23E94E443}">
      <dgm:prSet/>
      <dgm:spPr/>
      <dgm:t>
        <a:bodyPr/>
        <a:lstStyle/>
        <a:p>
          <a:endParaRPr lang="es-PE"/>
        </a:p>
      </dgm:t>
    </dgm:pt>
    <dgm:pt modelId="{61912476-843D-4CF6-B411-C1F13B23774D}">
      <dgm:prSet phldrT="[Texto]" custT="1"/>
      <dgm:spPr/>
      <dgm:t>
        <a:bodyPr/>
        <a:lstStyle/>
        <a:p>
          <a:r>
            <a:rPr lang="es-ES" sz="20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Infecciones secundarias  (bacterianas principalmente</a:t>
          </a:r>
          <a:r>
            <a:rPr lang="es-ES" sz="1600" b="1" kern="1200" dirty="0">
              <a:solidFill>
                <a:schemeClr val="tx1"/>
              </a:solidFill>
            </a:rPr>
            <a:t>)</a:t>
          </a:r>
          <a:endParaRPr lang="es-PE" sz="1600" b="1" kern="1200" dirty="0">
            <a:solidFill>
              <a:schemeClr val="tx1"/>
            </a:solidFill>
          </a:endParaRPr>
        </a:p>
      </dgm:t>
    </dgm:pt>
    <dgm:pt modelId="{E6638CE1-0260-4938-8A0D-955D7293F832}" type="parTrans" cxnId="{AAECC30B-851C-48FB-9A39-626CE22C9A51}">
      <dgm:prSet/>
      <dgm:spPr/>
      <dgm:t>
        <a:bodyPr/>
        <a:lstStyle/>
        <a:p>
          <a:endParaRPr lang="es-PE"/>
        </a:p>
      </dgm:t>
    </dgm:pt>
    <dgm:pt modelId="{341AD486-8DCA-4A1A-9F56-7E6B88C5CFAE}" type="sibTrans" cxnId="{AAECC30B-851C-48FB-9A39-626CE22C9A51}">
      <dgm:prSet/>
      <dgm:spPr/>
      <dgm:t>
        <a:bodyPr/>
        <a:lstStyle/>
        <a:p>
          <a:endParaRPr lang="es-PE"/>
        </a:p>
      </dgm:t>
    </dgm:pt>
    <dgm:pt modelId="{1118D6E1-2138-49FC-88DA-1E4E965F9375}" type="pres">
      <dgm:prSet presAssocID="{87445BB0-8747-411D-AEF3-A9F788A72D93}" presName="Name0" presStyleCnt="0">
        <dgm:presLayoutVars>
          <dgm:dir/>
          <dgm:resizeHandles val="exact"/>
        </dgm:presLayoutVars>
      </dgm:prSet>
      <dgm:spPr/>
    </dgm:pt>
    <dgm:pt modelId="{DF668FF2-D80A-483A-8699-D12FF9A5DA10}" type="pres">
      <dgm:prSet presAssocID="{2DF5AA56-8757-434F-8307-4895932E9720}" presName="node" presStyleLbl="node1" presStyleIdx="0" presStyleCnt="4" custLinFactNeighborX="-4123" custLinFactNeighborY="-6923">
        <dgm:presLayoutVars>
          <dgm:bulletEnabled val="1"/>
        </dgm:presLayoutVars>
      </dgm:prSet>
      <dgm:spPr/>
    </dgm:pt>
    <dgm:pt modelId="{022E4B7D-93EB-4240-A391-5E98FE7127D6}" type="pres">
      <dgm:prSet presAssocID="{A88262ED-613A-4A35-8ACF-AC4B1C6101FD}" presName="sibTrans" presStyleLbl="sibTrans2D1" presStyleIdx="0" presStyleCnt="3"/>
      <dgm:spPr/>
    </dgm:pt>
    <dgm:pt modelId="{EBF5CDCC-BC9D-4213-9EDE-72279F0F5BC1}" type="pres">
      <dgm:prSet presAssocID="{A88262ED-613A-4A35-8ACF-AC4B1C6101FD}" presName="connectorText" presStyleLbl="sibTrans2D1" presStyleIdx="0" presStyleCnt="3"/>
      <dgm:spPr/>
    </dgm:pt>
    <dgm:pt modelId="{8B77339D-EA1B-4282-8FB9-A24C3888C4B3}" type="pres">
      <dgm:prSet presAssocID="{D8F041CC-3948-479D-84F8-3BEF10327FAE}" presName="node" presStyleLbl="node1" presStyleIdx="1" presStyleCnt="4">
        <dgm:presLayoutVars>
          <dgm:bulletEnabled val="1"/>
        </dgm:presLayoutVars>
      </dgm:prSet>
      <dgm:spPr/>
    </dgm:pt>
    <dgm:pt modelId="{DEB58584-5C40-4AA6-A796-70189CD0C3CF}" type="pres">
      <dgm:prSet presAssocID="{120F3567-B0EE-4156-950E-7756789C114F}" presName="sibTrans" presStyleLbl="sibTrans2D1" presStyleIdx="1" presStyleCnt="3"/>
      <dgm:spPr/>
    </dgm:pt>
    <dgm:pt modelId="{799968A1-467C-4115-B688-B83829026776}" type="pres">
      <dgm:prSet presAssocID="{120F3567-B0EE-4156-950E-7756789C114F}" presName="connectorText" presStyleLbl="sibTrans2D1" presStyleIdx="1" presStyleCnt="3"/>
      <dgm:spPr/>
    </dgm:pt>
    <dgm:pt modelId="{B07B2464-96F0-4461-A87A-1D2E7B26A808}" type="pres">
      <dgm:prSet presAssocID="{2FA8417A-5BC2-4463-8487-4D2558F825FC}" presName="node" presStyleLbl="node1" presStyleIdx="2" presStyleCnt="4" custLinFactNeighborY="-7135">
        <dgm:presLayoutVars>
          <dgm:bulletEnabled val="1"/>
        </dgm:presLayoutVars>
      </dgm:prSet>
      <dgm:spPr/>
    </dgm:pt>
    <dgm:pt modelId="{381543A6-2D54-4F9B-92C1-8507D64DC1C1}" type="pres">
      <dgm:prSet presAssocID="{D22A499C-F73C-487D-BE80-421571EBDE34}" presName="sibTrans" presStyleLbl="sibTrans2D1" presStyleIdx="2" presStyleCnt="3"/>
      <dgm:spPr/>
    </dgm:pt>
    <dgm:pt modelId="{7DD420D3-9574-4864-9A7E-03602BC6832D}" type="pres">
      <dgm:prSet presAssocID="{D22A499C-F73C-487D-BE80-421571EBDE34}" presName="connectorText" presStyleLbl="sibTrans2D1" presStyleIdx="2" presStyleCnt="3"/>
      <dgm:spPr/>
    </dgm:pt>
    <dgm:pt modelId="{A0BEF945-3217-4227-9ECE-2D895E2B6C27}" type="pres">
      <dgm:prSet presAssocID="{61912476-843D-4CF6-B411-C1F13B23774D}" presName="node" presStyleLbl="node1" presStyleIdx="3" presStyleCnt="4">
        <dgm:presLayoutVars>
          <dgm:bulletEnabled val="1"/>
        </dgm:presLayoutVars>
      </dgm:prSet>
      <dgm:spPr/>
    </dgm:pt>
  </dgm:ptLst>
  <dgm:cxnLst>
    <dgm:cxn modelId="{40D65209-E8C5-4046-89BC-7404E38DC3D2}" type="presOf" srcId="{2DF5AA56-8757-434F-8307-4895932E9720}" destId="{DF668FF2-D80A-483A-8699-D12FF9A5DA10}" srcOrd="0" destOrd="0" presId="urn:microsoft.com/office/officeart/2005/8/layout/process1"/>
    <dgm:cxn modelId="{AAECC30B-851C-48FB-9A39-626CE22C9A51}" srcId="{87445BB0-8747-411D-AEF3-A9F788A72D93}" destId="{61912476-843D-4CF6-B411-C1F13B23774D}" srcOrd="3" destOrd="0" parTransId="{E6638CE1-0260-4938-8A0D-955D7293F832}" sibTransId="{341AD486-8DCA-4A1A-9F56-7E6B88C5CFAE}"/>
    <dgm:cxn modelId="{2576FA40-9AE5-42DA-B9FC-A2E55B15D32E}" type="presOf" srcId="{87445BB0-8747-411D-AEF3-A9F788A72D93}" destId="{1118D6E1-2138-49FC-88DA-1E4E965F9375}" srcOrd="0" destOrd="0" presId="urn:microsoft.com/office/officeart/2005/8/layout/process1"/>
    <dgm:cxn modelId="{1FB7B167-5100-4082-A146-4C5E2CAF836C}" type="presOf" srcId="{D22A499C-F73C-487D-BE80-421571EBDE34}" destId="{381543A6-2D54-4F9B-92C1-8507D64DC1C1}" srcOrd="0" destOrd="0" presId="urn:microsoft.com/office/officeart/2005/8/layout/process1"/>
    <dgm:cxn modelId="{9288D96B-7D13-4C56-BC01-445CFF855967}" type="presOf" srcId="{2FA8417A-5BC2-4463-8487-4D2558F825FC}" destId="{B07B2464-96F0-4461-A87A-1D2E7B26A808}" srcOrd="0" destOrd="0" presId="urn:microsoft.com/office/officeart/2005/8/layout/process1"/>
    <dgm:cxn modelId="{7B03694D-F084-41AA-BB62-4DB72D495E30}" type="presOf" srcId="{D8F041CC-3948-479D-84F8-3BEF10327FAE}" destId="{8B77339D-EA1B-4282-8FB9-A24C3888C4B3}" srcOrd="0" destOrd="0" presId="urn:microsoft.com/office/officeart/2005/8/layout/process1"/>
    <dgm:cxn modelId="{EF661354-9355-4B07-B64F-9D0279E66D30}" type="presOf" srcId="{A88262ED-613A-4A35-8ACF-AC4B1C6101FD}" destId="{022E4B7D-93EB-4240-A391-5E98FE7127D6}" srcOrd="0" destOrd="0" presId="urn:microsoft.com/office/officeart/2005/8/layout/process1"/>
    <dgm:cxn modelId="{522A6593-29E4-42A6-927B-BF62510F2551}" srcId="{87445BB0-8747-411D-AEF3-A9F788A72D93}" destId="{D8F041CC-3948-479D-84F8-3BEF10327FAE}" srcOrd="1" destOrd="0" parTransId="{0495E601-3750-40B2-AC53-AF779DFA1D73}" sibTransId="{120F3567-B0EE-4156-950E-7756789C114F}"/>
    <dgm:cxn modelId="{BE6BDC94-F550-4C57-A862-F5872DF7D2EE}" type="presOf" srcId="{D22A499C-F73C-487D-BE80-421571EBDE34}" destId="{7DD420D3-9574-4864-9A7E-03602BC6832D}" srcOrd="1" destOrd="0" presId="urn:microsoft.com/office/officeart/2005/8/layout/process1"/>
    <dgm:cxn modelId="{2D68199F-8E8E-4647-A3AE-C4F05234BA73}" srcId="{87445BB0-8747-411D-AEF3-A9F788A72D93}" destId="{2DF5AA56-8757-434F-8307-4895932E9720}" srcOrd="0" destOrd="0" parTransId="{1A867287-B3CA-401C-B278-309D14994479}" sibTransId="{A88262ED-613A-4A35-8ACF-AC4B1C6101FD}"/>
    <dgm:cxn modelId="{F367E0A2-0D8C-42F1-B64C-50059ECD8C51}" type="presOf" srcId="{120F3567-B0EE-4156-950E-7756789C114F}" destId="{799968A1-467C-4115-B688-B83829026776}" srcOrd="1" destOrd="0" presId="urn:microsoft.com/office/officeart/2005/8/layout/process1"/>
    <dgm:cxn modelId="{8CFB1BB6-9F94-4D29-BF6B-0107F1BAA525}" type="presOf" srcId="{A88262ED-613A-4A35-8ACF-AC4B1C6101FD}" destId="{EBF5CDCC-BC9D-4213-9EDE-72279F0F5BC1}" srcOrd="1" destOrd="0" presId="urn:microsoft.com/office/officeart/2005/8/layout/process1"/>
    <dgm:cxn modelId="{CB97E6D2-8FE3-483C-90E1-4C3BC1D10E7B}" type="presOf" srcId="{61912476-843D-4CF6-B411-C1F13B23774D}" destId="{A0BEF945-3217-4227-9ECE-2D895E2B6C27}" srcOrd="0" destOrd="0" presId="urn:microsoft.com/office/officeart/2005/8/layout/process1"/>
    <dgm:cxn modelId="{1D80CBD8-DA3F-464E-8724-7AA23E94E443}" srcId="{87445BB0-8747-411D-AEF3-A9F788A72D93}" destId="{2FA8417A-5BC2-4463-8487-4D2558F825FC}" srcOrd="2" destOrd="0" parTransId="{8C762830-6DE4-4F7B-8853-E926DF5243D7}" sibTransId="{D22A499C-F73C-487D-BE80-421571EBDE34}"/>
    <dgm:cxn modelId="{58A2DFE1-3B18-48AC-9263-FA52159EF6E1}" type="presOf" srcId="{120F3567-B0EE-4156-950E-7756789C114F}" destId="{DEB58584-5C40-4AA6-A796-70189CD0C3CF}" srcOrd="0" destOrd="0" presId="urn:microsoft.com/office/officeart/2005/8/layout/process1"/>
    <dgm:cxn modelId="{9BDE3FC8-B758-4687-88CB-72989CE0B077}" type="presParOf" srcId="{1118D6E1-2138-49FC-88DA-1E4E965F9375}" destId="{DF668FF2-D80A-483A-8699-D12FF9A5DA10}" srcOrd="0" destOrd="0" presId="urn:microsoft.com/office/officeart/2005/8/layout/process1"/>
    <dgm:cxn modelId="{644E9B18-C4E0-4F83-92D9-128CF238CA29}" type="presParOf" srcId="{1118D6E1-2138-49FC-88DA-1E4E965F9375}" destId="{022E4B7D-93EB-4240-A391-5E98FE7127D6}" srcOrd="1" destOrd="0" presId="urn:microsoft.com/office/officeart/2005/8/layout/process1"/>
    <dgm:cxn modelId="{A351CF13-8893-40E1-B6D1-61E2F06B2973}" type="presParOf" srcId="{022E4B7D-93EB-4240-A391-5E98FE7127D6}" destId="{EBF5CDCC-BC9D-4213-9EDE-72279F0F5BC1}" srcOrd="0" destOrd="0" presId="urn:microsoft.com/office/officeart/2005/8/layout/process1"/>
    <dgm:cxn modelId="{CF18BC49-7F64-4FD4-AD65-E5C8272069E1}" type="presParOf" srcId="{1118D6E1-2138-49FC-88DA-1E4E965F9375}" destId="{8B77339D-EA1B-4282-8FB9-A24C3888C4B3}" srcOrd="2" destOrd="0" presId="urn:microsoft.com/office/officeart/2005/8/layout/process1"/>
    <dgm:cxn modelId="{8E8B61E2-B02B-4783-BD4F-83E7A83897CB}" type="presParOf" srcId="{1118D6E1-2138-49FC-88DA-1E4E965F9375}" destId="{DEB58584-5C40-4AA6-A796-70189CD0C3CF}" srcOrd="3" destOrd="0" presId="urn:microsoft.com/office/officeart/2005/8/layout/process1"/>
    <dgm:cxn modelId="{409DCF60-49D5-4578-A271-02BB633B2106}" type="presParOf" srcId="{DEB58584-5C40-4AA6-A796-70189CD0C3CF}" destId="{799968A1-467C-4115-B688-B83829026776}" srcOrd="0" destOrd="0" presId="urn:microsoft.com/office/officeart/2005/8/layout/process1"/>
    <dgm:cxn modelId="{8652A2BE-4DBF-477B-9E13-B7E68DA2C5C8}" type="presParOf" srcId="{1118D6E1-2138-49FC-88DA-1E4E965F9375}" destId="{B07B2464-96F0-4461-A87A-1D2E7B26A808}" srcOrd="4" destOrd="0" presId="urn:microsoft.com/office/officeart/2005/8/layout/process1"/>
    <dgm:cxn modelId="{7E422F04-434A-4BE3-8055-694AC50F7040}" type="presParOf" srcId="{1118D6E1-2138-49FC-88DA-1E4E965F9375}" destId="{381543A6-2D54-4F9B-92C1-8507D64DC1C1}" srcOrd="5" destOrd="0" presId="urn:microsoft.com/office/officeart/2005/8/layout/process1"/>
    <dgm:cxn modelId="{6C03EF0F-1F92-44CC-95CD-5F558B69F923}" type="presParOf" srcId="{381543A6-2D54-4F9B-92C1-8507D64DC1C1}" destId="{7DD420D3-9574-4864-9A7E-03602BC6832D}" srcOrd="0" destOrd="0" presId="urn:microsoft.com/office/officeart/2005/8/layout/process1"/>
    <dgm:cxn modelId="{F5D1645E-5740-4231-95B9-55D62AC3E21A}" type="presParOf" srcId="{1118D6E1-2138-49FC-88DA-1E4E965F9375}" destId="{A0BEF945-3217-4227-9ECE-2D895E2B6C2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B5713B-58F4-46F7-836A-87B0FDC37B3E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75A674D4-DD38-4CDD-98CD-3338BB3EC4C9}">
      <dgm:prSet phldrT="[Texto]" phldr="1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es-PE" dirty="0"/>
        </a:p>
      </dgm:t>
    </dgm:pt>
    <dgm:pt modelId="{012D3735-5628-4631-B9B5-5BFA350DA7C0}" type="parTrans" cxnId="{23C33DBC-1E6F-4CB2-ADA8-112A7ED52028}">
      <dgm:prSet/>
      <dgm:spPr/>
      <dgm:t>
        <a:bodyPr/>
        <a:lstStyle/>
        <a:p>
          <a:endParaRPr lang="es-PE"/>
        </a:p>
      </dgm:t>
    </dgm:pt>
    <dgm:pt modelId="{C9A1BB42-3B41-473C-AC1A-B55B1FA95D04}" type="sibTrans" cxnId="{23C33DBC-1E6F-4CB2-ADA8-112A7ED52028}">
      <dgm:prSet/>
      <dgm:spPr/>
      <dgm:t>
        <a:bodyPr/>
        <a:lstStyle/>
        <a:p>
          <a:endParaRPr lang="es-PE"/>
        </a:p>
      </dgm:t>
    </dgm:pt>
    <dgm:pt modelId="{70FC9C0D-736E-4651-ABFD-4BC6152162AA}">
      <dgm:prSet phldrT="[Texto]" custT="1"/>
      <dgm:spPr/>
      <dgm:t>
        <a:bodyPr/>
        <a:lstStyle/>
        <a:p>
          <a:r>
            <a:rPr lang="es-ES" sz="1600" dirty="0"/>
            <a:t>Variaciones importantes  de temperatura</a:t>
          </a:r>
          <a:endParaRPr lang="es-PE" sz="1600" dirty="0"/>
        </a:p>
      </dgm:t>
    </dgm:pt>
    <dgm:pt modelId="{B3177574-274C-46A6-9C3F-B570436D6EF0}" type="parTrans" cxnId="{8ED85E61-D5DC-44B4-B3D2-C44152C0E379}">
      <dgm:prSet/>
      <dgm:spPr/>
      <dgm:t>
        <a:bodyPr/>
        <a:lstStyle/>
        <a:p>
          <a:endParaRPr lang="es-PE"/>
        </a:p>
      </dgm:t>
    </dgm:pt>
    <dgm:pt modelId="{7B775361-68EC-4300-B12F-5A98840E4304}" type="sibTrans" cxnId="{8ED85E61-D5DC-44B4-B3D2-C44152C0E379}">
      <dgm:prSet/>
      <dgm:spPr/>
      <dgm:t>
        <a:bodyPr/>
        <a:lstStyle/>
        <a:p>
          <a:endParaRPr lang="es-PE"/>
        </a:p>
      </dgm:t>
    </dgm:pt>
    <dgm:pt modelId="{5587F634-2225-4D1E-9D08-65C2E4A3CEFE}">
      <dgm:prSet phldrT="[Texto]" custT="1"/>
      <dgm:spPr/>
      <dgm:t>
        <a:bodyPr/>
        <a:lstStyle/>
        <a:p>
          <a:r>
            <a:rPr lang="es-ES" sz="1600" dirty="0"/>
            <a:t>Ingreso de nuevos organismos</a:t>
          </a:r>
          <a:endParaRPr lang="es-PE" sz="1600" dirty="0"/>
        </a:p>
      </dgm:t>
    </dgm:pt>
    <dgm:pt modelId="{6C76643F-481F-407F-A4DD-3AE888C46279}" type="parTrans" cxnId="{9529D1AD-F646-4D31-ABB8-A4C1E923425F}">
      <dgm:prSet/>
      <dgm:spPr/>
      <dgm:t>
        <a:bodyPr/>
        <a:lstStyle/>
        <a:p>
          <a:endParaRPr lang="es-PE"/>
        </a:p>
      </dgm:t>
    </dgm:pt>
    <dgm:pt modelId="{AC1ADAAB-62B3-4F83-B6AC-7D8AECD70E48}" type="sibTrans" cxnId="{9529D1AD-F646-4D31-ABB8-A4C1E923425F}">
      <dgm:prSet/>
      <dgm:spPr/>
      <dgm:t>
        <a:bodyPr/>
        <a:lstStyle/>
        <a:p>
          <a:endParaRPr lang="es-PE"/>
        </a:p>
      </dgm:t>
    </dgm:pt>
    <dgm:pt modelId="{DA6D8CFC-AA8B-4032-94D9-F7F5950E2FD9}">
      <dgm:prSet phldrT="[Texto]" custT="1"/>
      <dgm:spPr/>
      <dgm:t>
        <a:bodyPr/>
        <a:lstStyle/>
        <a:p>
          <a:r>
            <a:rPr lang="es-ES" sz="1400" dirty="0"/>
            <a:t>Comportamiento anormal </a:t>
          </a:r>
          <a:endParaRPr lang="es-PE" sz="1400" dirty="0"/>
        </a:p>
      </dgm:t>
    </dgm:pt>
    <dgm:pt modelId="{1DC13779-231C-49BC-AAF1-2BDCA3020736}" type="parTrans" cxnId="{300B71EE-D1CF-4A1A-83A9-82ED4AFCB81B}">
      <dgm:prSet/>
      <dgm:spPr/>
      <dgm:t>
        <a:bodyPr/>
        <a:lstStyle/>
        <a:p>
          <a:endParaRPr lang="es-PE"/>
        </a:p>
      </dgm:t>
    </dgm:pt>
    <dgm:pt modelId="{71F0ED20-270D-4B84-9192-A83BA475CAC9}" type="sibTrans" cxnId="{300B71EE-D1CF-4A1A-83A9-82ED4AFCB81B}">
      <dgm:prSet/>
      <dgm:spPr/>
      <dgm:t>
        <a:bodyPr/>
        <a:lstStyle/>
        <a:p>
          <a:endParaRPr lang="es-PE"/>
        </a:p>
      </dgm:t>
    </dgm:pt>
    <dgm:pt modelId="{88DC53EB-3D97-49CE-B64F-DAB77C056BA2}">
      <dgm:prSet phldrT="[Texto]" custT="1"/>
      <dgm:spPr/>
      <dgm:t>
        <a:bodyPr/>
        <a:lstStyle/>
        <a:p>
          <a:r>
            <a:rPr lang="es-ES" sz="1600" dirty="0"/>
            <a:t>Sistema de producción ,densidades de siembra</a:t>
          </a:r>
          <a:endParaRPr lang="es-PE" sz="1600" dirty="0"/>
        </a:p>
      </dgm:t>
    </dgm:pt>
    <dgm:pt modelId="{55B5B751-6BB7-4826-9314-DD49D6F2004F}" type="parTrans" cxnId="{443B37AE-712C-497D-A259-A890E844A28B}">
      <dgm:prSet/>
      <dgm:spPr/>
      <dgm:t>
        <a:bodyPr/>
        <a:lstStyle/>
        <a:p>
          <a:endParaRPr lang="es-PE"/>
        </a:p>
      </dgm:t>
    </dgm:pt>
    <dgm:pt modelId="{99E8B16E-0964-43BE-A518-C6C1EFBB45A0}" type="sibTrans" cxnId="{443B37AE-712C-497D-A259-A890E844A28B}">
      <dgm:prSet/>
      <dgm:spPr/>
      <dgm:t>
        <a:bodyPr/>
        <a:lstStyle/>
        <a:p>
          <a:endParaRPr lang="es-PE"/>
        </a:p>
      </dgm:t>
    </dgm:pt>
    <dgm:pt modelId="{7F80AEFA-93ED-4A14-873F-FE1618A36A08}">
      <dgm:prSet phldrT="[Texto]" custT="1"/>
      <dgm:spPr/>
      <dgm:t>
        <a:bodyPr/>
        <a:lstStyle/>
        <a:p>
          <a:r>
            <a:rPr lang="es-ES" sz="1600" dirty="0"/>
            <a:t>Tipo y origen del alimento</a:t>
          </a:r>
          <a:endParaRPr lang="es-PE" sz="1600" dirty="0"/>
        </a:p>
      </dgm:t>
    </dgm:pt>
    <dgm:pt modelId="{0FB4EED1-00A9-4C5D-9488-0A0910086C71}" type="parTrans" cxnId="{2DEAFED0-536A-4657-BD1D-60B1AA9237FD}">
      <dgm:prSet/>
      <dgm:spPr/>
      <dgm:t>
        <a:bodyPr/>
        <a:lstStyle/>
        <a:p>
          <a:endParaRPr lang="es-PE"/>
        </a:p>
      </dgm:t>
    </dgm:pt>
    <dgm:pt modelId="{6507FF44-ECB3-439E-993A-BAA39A94C3C5}" type="sibTrans" cxnId="{2DEAFED0-536A-4657-BD1D-60B1AA9237FD}">
      <dgm:prSet/>
      <dgm:spPr/>
      <dgm:t>
        <a:bodyPr/>
        <a:lstStyle/>
        <a:p>
          <a:endParaRPr lang="es-PE"/>
        </a:p>
      </dgm:t>
    </dgm:pt>
    <dgm:pt modelId="{B19082DD-A133-4C87-A741-C06084A6C790}">
      <dgm:prSet phldrT="[Texto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s-ES" sz="1800" dirty="0"/>
            <a:t>Presencia de algas</a:t>
          </a:r>
          <a:endParaRPr lang="es-PE" sz="1800" dirty="0"/>
        </a:p>
      </dgm:t>
    </dgm:pt>
    <dgm:pt modelId="{29E8E10D-F25F-42EB-A2B1-8EA79194F60D}" type="parTrans" cxnId="{F331983B-8305-4F29-95D9-EE0CE69BB05C}">
      <dgm:prSet/>
      <dgm:spPr/>
      <dgm:t>
        <a:bodyPr/>
        <a:lstStyle/>
        <a:p>
          <a:endParaRPr lang="es-PE"/>
        </a:p>
      </dgm:t>
    </dgm:pt>
    <dgm:pt modelId="{54FEA0D7-725B-4D3B-B570-656681A72A65}" type="sibTrans" cxnId="{F331983B-8305-4F29-95D9-EE0CE69BB05C}">
      <dgm:prSet/>
      <dgm:spPr/>
      <dgm:t>
        <a:bodyPr/>
        <a:lstStyle/>
        <a:p>
          <a:endParaRPr lang="es-PE"/>
        </a:p>
      </dgm:t>
    </dgm:pt>
    <dgm:pt modelId="{897A73C9-E517-4971-A867-60E7F899BC99}" type="pres">
      <dgm:prSet presAssocID="{4BB5713B-58F4-46F7-836A-87B0FDC37B3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832ABE6-7E0F-4704-B6D2-D1D0929D7454}" type="pres">
      <dgm:prSet presAssocID="{75A674D4-DD38-4CDD-98CD-3338BB3EC4C9}" presName="centerShape" presStyleLbl="node0" presStyleIdx="0" presStyleCnt="1"/>
      <dgm:spPr/>
    </dgm:pt>
    <dgm:pt modelId="{B05C918C-745A-455E-96F5-A58F22E3703C}" type="pres">
      <dgm:prSet presAssocID="{70FC9C0D-736E-4651-ABFD-4BC6152162AA}" presName="node" presStyleLbl="node1" presStyleIdx="0" presStyleCnt="6" custScaleX="141352">
        <dgm:presLayoutVars>
          <dgm:bulletEnabled val="1"/>
        </dgm:presLayoutVars>
      </dgm:prSet>
      <dgm:spPr/>
    </dgm:pt>
    <dgm:pt modelId="{54A190EA-CF38-4686-9718-9BAAFA4B3CFA}" type="pres">
      <dgm:prSet presAssocID="{70FC9C0D-736E-4651-ABFD-4BC6152162AA}" presName="dummy" presStyleCnt="0"/>
      <dgm:spPr/>
    </dgm:pt>
    <dgm:pt modelId="{416E7BF8-B92B-48A6-B89E-47CBBE24E85A}" type="pres">
      <dgm:prSet presAssocID="{7B775361-68EC-4300-B12F-5A98840E4304}" presName="sibTrans" presStyleLbl="sibTrans2D1" presStyleIdx="0" presStyleCnt="6"/>
      <dgm:spPr/>
    </dgm:pt>
    <dgm:pt modelId="{9495F9F7-1450-44B3-9EB1-60C02350A37C}" type="pres">
      <dgm:prSet presAssocID="{5587F634-2225-4D1E-9D08-65C2E4A3CEFE}" presName="node" presStyleLbl="node1" presStyleIdx="1" presStyleCnt="6" custScaleX="150284" custScaleY="100679">
        <dgm:presLayoutVars>
          <dgm:bulletEnabled val="1"/>
        </dgm:presLayoutVars>
      </dgm:prSet>
      <dgm:spPr/>
    </dgm:pt>
    <dgm:pt modelId="{34682B11-B5CA-4DEF-81D6-6212ED22D6E6}" type="pres">
      <dgm:prSet presAssocID="{5587F634-2225-4D1E-9D08-65C2E4A3CEFE}" presName="dummy" presStyleCnt="0"/>
      <dgm:spPr/>
    </dgm:pt>
    <dgm:pt modelId="{97209C78-D360-4AC1-91F3-DD27EAF5E9FC}" type="pres">
      <dgm:prSet presAssocID="{AC1ADAAB-62B3-4F83-B6AC-7D8AECD70E48}" presName="sibTrans" presStyleLbl="sibTrans2D1" presStyleIdx="1" presStyleCnt="6"/>
      <dgm:spPr/>
    </dgm:pt>
    <dgm:pt modelId="{F4440B59-79C2-42C7-801D-87A148DB5647}" type="pres">
      <dgm:prSet presAssocID="{DA6D8CFC-AA8B-4032-94D9-F7F5950E2FD9}" presName="node" presStyleLbl="node1" presStyleIdx="2" presStyleCnt="6" custScaleX="127114">
        <dgm:presLayoutVars>
          <dgm:bulletEnabled val="1"/>
        </dgm:presLayoutVars>
      </dgm:prSet>
      <dgm:spPr/>
    </dgm:pt>
    <dgm:pt modelId="{8F32BA02-252C-4654-B74D-C1CB95CE4806}" type="pres">
      <dgm:prSet presAssocID="{DA6D8CFC-AA8B-4032-94D9-F7F5950E2FD9}" presName="dummy" presStyleCnt="0"/>
      <dgm:spPr/>
    </dgm:pt>
    <dgm:pt modelId="{CCFAA0D9-40DC-4E21-B388-C1C074CCD409}" type="pres">
      <dgm:prSet presAssocID="{71F0ED20-270D-4B84-9192-A83BA475CAC9}" presName="sibTrans" presStyleLbl="sibTrans2D1" presStyleIdx="2" presStyleCnt="6"/>
      <dgm:spPr/>
    </dgm:pt>
    <dgm:pt modelId="{D9421F79-B6DC-4300-AD4D-03BA38BA4A8B}" type="pres">
      <dgm:prSet presAssocID="{88DC53EB-3D97-49CE-B64F-DAB77C056BA2}" presName="node" presStyleLbl="node1" presStyleIdx="3" presStyleCnt="6" custScaleX="142791" custRadScaleRad="97562" custRadScaleInc="20624">
        <dgm:presLayoutVars>
          <dgm:bulletEnabled val="1"/>
        </dgm:presLayoutVars>
      </dgm:prSet>
      <dgm:spPr/>
    </dgm:pt>
    <dgm:pt modelId="{577E999D-F85F-4D00-9EDB-60E18A52A00A}" type="pres">
      <dgm:prSet presAssocID="{88DC53EB-3D97-49CE-B64F-DAB77C056BA2}" presName="dummy" presStyleCnt="0"/>
      <dgm:spPr/>
    </dgm:pt>
    <dgm:pt modelId="{278ED3DB-C0CA-4595-A855-18FC4203A255}" type="pres">
      <dgm:prSet presAssocID="{99E8B16E-0964-43BE-A518-C6C1EFBB45A0}" presName="sibTrans" presStyleLbl="sibTrans2D1" presStyleIdx="3" presStyleCnt="6"/>
      <dgm:spPr/>
    </dgm:pt>
    <dgm:pt modelId="{A41C0240-2C2A-4847-9110-40B7A773CC8D}" type="pres">
      <dgm:prSet presAssocID="{7F80AEFA-93ED-4A14-873F-FE1618A36A08}" presName="node" presStyleLbl="node1" presStyleIdx="4" presStyleCnt="6" custScaleX="143896">
        <dgm:presLayoutVars>
          <dgm:bulletEnabled val="1"/>
        </dgm:presLayoutVars>
      </dgm:prSet>
      <dgm:spPr/>
    </dgm:pt>
    <dgm:pt modelId="{FACB253A-5583-470E-8E44-16AC36911F52}" type="pres">
      <dgm:prSet presAssocID="{7F80AEFA-93ED-4A14-873F-FE1618A36A08}" presName="dummy" presStyleCnt="0"/>
      <dgm:spPr/>
    </dgm:pt>
    <dgm:pt modelId="{CA1F4205-33EB-4638-994C-40D54E277748}" type="pres">
      <dgm:prSet presAssocID="{6507FF44-ECB3-439E-993A-BAA39A94C3C5}" presName="sibTrans" presStyleLbl="sibTrans2D1" presStyleIdx="4" presStyleCnt="6"/>
      <dgm:spPr/>
    </dgm:pt>
    <dgm:pt modelId="{6FB94EBB-ACD2-45BB-A3F7-74B010C6DB73}" type="pres">
      <dgm:prSet presAssocID="{B19082DD-A133-4C87-A741-C06084A6C790}" presName="node" presStyleLbl="node1" presStyleIdx="5" presStyleCnt="6" custScaleX="156349" custRadScaleRad="96649" custRadScaleInc="-18221">
        <dgm:presLayoutVars>
          <dgm:bulletEnabled val="1"/>
        </dgm:presLayoutVars>
      </dgm:prSet>
      <dgm:spPr/>
    </dgm:pt>
    <dgm:pt modelId="{40B4CA0E-B2D5-42A7-A440-15899B04EF88}" type="pres">
      <dgm:prSet presAssocID="{B19082DD-A133-4C87-A741-C06084A6C790}" presName="dummy" presStyleCnt="0"/>
      <dgm:spPr/>
    </dgm:pt>
    <dgm:pt modelId="{CB3C365B-EB96-4E7B-86D3-3FD14BA8E121}" type="pres">
      <dgm:prSet presAssocID="{54FEA0D7-725B-4D3B-B570-656681A72A65}" presName="sibTrans" presStyleLbl="sibTrans2D1" presStyleIdx="5" presStyleCnt="6"/>
      <dgm:spPr/>
    </dgm:pt>
  </dgm:ptLst>
  <dgm:cxnLst>
    <dgm:cxn modelId="{D162C500-07D0-4F57-9B12-F042238C8CBD}" type="presOf" srcId="{99E8B16E-0964-43BE-A518-C6C1EFBB45A0}" destId="{278ED3DB-C0CA-4595-A855-18FC4203A255}" srcOrd="0" destOrd="0" presId="urn:microsoft.com/office/officeart/2005/8/layout/radial6"/>
    <dgm:cxn modelId="{ADEB4105-0287-4EF4-A388-41B845913901}" type="presOf" srcId="{AC1ADAAB-62B3-4F83-B6AC-7D8AECD70E48}" destId="{97209C78-D360-4AC1-91F3-DD27EAF5E9FC}" srcOrd="0" destOrd="0" presId="urn:microsoft.com/office/officeart/2005/8/layout/radial6"/>
    <dgm:cxn modelId="{698DB723-1431-46AD-8528-424C721529CB}" type="presOf" srcId="{DA6D8CFC-AA8B-4032-94D9-F7F5950E2FD9}" destId="{F4440B59-79C2-42C7-801D-87A148DB5647}" srcOrd="0" destOrd="0" presId="urn:microsoft.com/office/officeart/2005/8/layout/radial6"/>
    <dgm:cxn modelId="{DEEB3C2E-F223-4EC6-834C-DCB3F89DA129}" type="presOf" srcId="{7F80AEFA-93ED-4A14-873F-FE1618A36A08}" destId="{A41C0240-2C2A-4847-9110-40B7A773CC8D}" srcOrd="0" destOrd="0" presId="urn:microsoft.com/office/officeart/2005/8/layout/radial6"/>
    <dgm:cxn modelId="{5FEE923A-0913-4075-9D7A-83C6780EBD82}" type="presOf" srcId="{6507FF44-ECB3-439E-993A-BAA39A94C3C5}" destId="{CA1F4205-33EB-4638-994C-40D54E277748}" srcOrd="0" destOrd="0" presId="urn:microsoft.com/office/officeart/2005/8/layout/radial6"/>
    <dgm:cxn modelId="{F331983B-8305-4F29-95D9-EE0CE69BB05C}" srcId="{75A674D4-DD38-4CDD-98CD-3338BB3EC4C9}" destId="{B19082DD-A133-4C87-A741-C06084A6C790}" srcOrd="5" destOrd="0" parTransId="{29E8E10D-F25F-42EB-A2B1-8EA79194F60D}" sibTransId="{54FEA0D7-725B-4D3B-B570-656681A72A65}"/>
    <dgm:cxn modelId="{7903625F-2B4D-433A-BC79-EC156331FC67}" type="presOf" srcId="{4BB5713B-58F4-46F7-836A-87B0FDC37B3E}" destId="{897A73C9-E517-4971-A867-60E7F899BC99}" srcOrd="0" destOrd="0" presId="urn:microsoft.com/office/officeart/2005/8/layout/radial6"/>
    <dgm:cxn modelId="{8ED85E61-D5DC-44B4-B3D2-C44152C0E379}" srcId="{75A674D4-DD38-4CDD-98CD-3338BB3EC4C9}" destId="{70FC9C0D-736E-4651-ABFD-4BC6152162AA}" srcOrd="0" destOrd="0" parTransId="{B3177574-274C-46A6-9C3F-B570436D6EF0}" sibTransId="{7B775361-68EC-4300-B12F-5A98840E4304}"/>
    <dgm:cxn modelId="{5CBF8D49-00E4-442D-BE8D-948AE42687C5}" type="presOf" srcId="{75A674D4-DD38-4CDD-98CD-3338BB3EC4C9}" destId="{E832ABE6-7E0F-4704-B6D2-D1D0929D7454}" srcOrd="0" destOrd="0" presId="urn:microsoft.com/office/officeart/2005/8/layout/radial6"/>
    <dgm:cxn modelId="{57794552-A733-49B9-8E97-B4692F24CFD3}" type="presOf" srcId="{88DC53EB-3D97-49CE-B64F-DAB77C056BA2}" destId="{D9421F79-B6DC-4300-AD4D-03BA38BA4A8B}" srcOrd="0" destOrd="0" presId="urn:microsoft.com/office/officeart/2005/8/layout/radial6"/>
    <dgm:cxn modelId="{00BFE885-2DBC-440B-A730-F70DBCDDB0E8}" type="presOf" srcId="{B19082DD-A133-4C87-A741-C06084A6C790}" destId="{6FB94EBB-ACD2-45BB-A3F7-74B010C6DB73}" srcOrd="0" destOrd="0" presId="urn:microsoft.com/office/officeart/2005/8/layout/radial6"/>
    <dgm:cxn modelId="{CC177293-DA56-4DED-8D72-36DF4BC5D265}" type="presOf" srcId="{70FC9C0D-736E-4651-ABFD-4BC6152162AA}" destId="{B05C918C-745A-455E-96F5-A58F22E3703C}" srcOrd="0" destOrd="0" presId="urn:microsoft.com/office/officeart/2005/8/layout/radial6"/>
    <dgm:cxn modelId="{9529D1AD-F646-4D31-ABB8-A4C1E923425F}" srcId="{75A674D4-DD38-4CDD-98CD-3338BB3EC4C9}" destId="{5587F634-2225-4D1E-9D08-65C2E4A3CEFE}" srcOrd="1" destOrd="0" parTransId="{6C76643F-481F-407F-A4DD-3AE888C46279}" sibTransId="{AC1ADAAB-62B3-4F83-B6AC-7D8AECD70E48}"/>
    <dgm:cxn modelId="{443B37AE-712C-497D-A259-A890E844A28B}" srcId="{75A674D4-DD38-4CDD-98CD-3338BB3EC4C9}" destId="{88DC53EB-3D97-49CE-B64F-DAB77C056BA2}" srcOrd="3" destOrd="0" parTransId="{55B5B751-6BB7-4826-9314-DD49D6F2004F}" sibTransId="{99E8B16E-0964-43BE-A518-C6C1EFBB45A0}"/>
    <dgm:cxn modelId="{23C33DBC-1E6F-4CB2-ADA8-112A7ED52028}" srcId="{4BB5713B-58F4-46F7-836A-87B0FDC37B3E}" destId="{75A674D4-DD38-4CDD-98CD-3338BB3EC4C9}" srcOrd="0" destOrd="0" parTransId="{012D3735-5628-4631-B9B5-5BFA350DA7C0}" sibTransId="{C9A1BB42-3B41-473C-AC1A-B55B1FA95D04}"/>
    <dgm:cxn modelId="{E59697C4-0210-479B-8DF0-C1D573DE945D}" type="presOf" srcId="{71F0ED20-270D-4B84-9192-A83BA475CAC9}" destId="{CCFAA0D9-40DC-4E21-B388-C1C074CCD409}" srcOrd="0" destOrd="0" presId="urn:microsoft.com/office/officeart/2005/8/layout/radial6"/>
    <dgm:cxn modelId="{66A861C6-A91D-4D33-9041-2E0E906A4912}" type="presOf" srcId="{5587F634-2225-4D1E-9D08-65C2E4A3CEFE}" destId="{9495F9F7-1450-44B3-9EB1-60C02350A37C}" srcOrd="0" destOrd="0" presId="urn:microsoft.com/office/officeart/2005/8/layout/radial6"/>
    <dgm:cxn modelId="{2DEAFED0-536A-4657-BD1D-60B1AA9237FD}" srcId="{75A674D4-DD38-4CDD-98CD-3338BB3EC4C9}" destId="{7F80AEFA-93ED-4A14-873F-FE1618A36A08}" srcOrd="4" destOrd="0" parTransId="{0FB4EED1-00A9-4C5D-9488-0A0910086C71}" sibTransId="{6507FF44-ECB3-439E-993A-BAA39A94C3C5}"/>
    <dgm:cxn modelId="{A4BC5DD8-FD6D-4443-96A5-14F7592BA020}" type="presOf" srcId="{7B775361-68EC-4300-B12F-5A98840E4304}" destId="{416E7BF8-B92B-48A6-B89E-47CBBE24E85A}" srcOrd="0" destOrd="0" presId="urn:microsoft.com/office/officeart/2005/8/layout/radial6"/>
    <dgm:cxn modelId="{300B71EE-D1CF-4A1A-83A9-82ED4AFCB81B}" srcId="{75A674D4-DD38-4CDD-98CD-3338BB3EC4C9}" destId="{DA6D8CFC-AA8B-4032-94D9-F7F5950E2FD9}" srcOrd="2" destOrd="0" parTransId="{1DC13779-231C-49BC-AAF1-2BDCA3020736}" sibTransId="{71F0ED20-270D-4B84-9192-A83BA475CAC9}"/>
    <dgm:cxn modelId="{86226AF8-4065-46A2-ABEA-00179746324C}" type="presOf" srcId="{54FEA0D7-725B-4D3B-B570-656681A72A65}" destId="{CB3C365B-EB96-4E7B-86D3-3FD14BA8E121}" srcOrd="0" destOrd="0" presId="urn:microsoft.com/office/officeart/2005/8/layout/radial6"/>
    <dgm:cxn modelId="{C5B91634-8CD0-41FC-8230-BAE65F0312DA}" type="presParOf" srcId="{897A73C9-E517-4971-A867-60E7F899BC99}" destId="{E832ABE6-7E0F-4704-B6D2-D1D0929D7454}" srcOrd="0" destOrd="0" presId="urn:microsoft.com/office/officeart/2005/8/layout/radial6"/>
    <dgm:cxn modelId="{D270CDCE-7B13-4941-97AC-2CB9F13E9A97}" type="presParOf" srcId="{897A73C9-E517-4971-A867-60E7F899BC99}" destId="{B05C918C-745A-455E-96F5-A58F22E3703C}" srcOrd="1" destOrd="0" presId="urn:microsoft.com/office/officeart/2005/8/layout/radial6"/>
    <dgm:cxn modelId="{54E5DF1C-FA7A-4A86-A948-AA677C6EA485}" type="presParOf" srcId="{897A73C9-E517-4971-A867-60E7F899BC99}" destId="{54A190EA-CF38-4686-9718-9BAAFA4B3CFA}" srcOrd="2" destOrd="0" presId="urn:microsoft.com/office/officeart/2005/8/layout/radial6"/>
    <dgm:cxn modelId="{EDC597C5-BE12-4B53-A9BD-8C677B2ED7D1}" type="presParOf" srcId="{897A73C9-E517-4971-A867-60E7F899BC99}" destId="{416E7BF8-B92B-48A6-B89E-47CBBE24E85A}" srcOrd="3" destOrd="0" presId="urn:microsoft.com/office/officeart/2005/8/layout/radial6"/>
    <dgm:cxn modelId="{24A583C9-DFD6-44D9-9727-5B7E6BD9E5FC}" type="presParOf" srcId="{897A73C9-E517-4971-A867-60E7F899BC99}" destId="{9495F9F7-1450-44B3-9EB1-60C02350A37C}" srcOrd="4" destOrd="0" presId="urn:microsoft.com/office/officeart/2005/8/layout/radial6"/>
    <dgm:cxn modelId="{F3497767-EFB1-4FBD-AC9B-FB4B500C505A}" type="presParOf" srcId="{897A73C9-E517-4971-A867-60E7F899BC99}" destId="{34682B11-B5CA-4DEF-81D6-6212ED22D6E6}" srcOrd="5" destOrd="0" presId="urn:microsoft.com/office/officeart/2005/8/layout/radial6"/>
    <dgm:cxn modelId="{B2C90621-7D5B-48D8-9B0F-75C8D84F880D}" type="presParOf" srcId="{897A73C9-E517-4971-A867-60E7F899BC99}" destId="{97209C78-D360-4AC1-91F3-DD27EAF5E9FC}" srcOrd="6" destOrd="0" presId="urn:microsoft.com/office/officeart/2005/8/layout/radial6"/>
    <dgm:cxn modelId="{4B305EB5-88F0-4D4D-9027-830F35C3A690}" type="presParOf" srcId="{897A73C9-E517-4971-A867-60E7F899BC99}" destId="{F4440B59-79C2-42C7-801D-87A148DB5647}" srcOrd="7" destOrd="0" presId="urn:microsoft.com/office/officeart/2005/8/layout/radial6"/>
    <dgm:cxn modelId="{DDC2A49F-D8CA-4566-B5C6-8B60DCB84502}" type="presParOf" srcId="{897A73C9-E517-4971-A867-60E7F899BC99}" destId="{8F32BA02-252C-4654-B74D-C1CB95CE4806}" srcOrd="8" destOrd="0" presId="urn:microsoft.com/office/officeart/2005/8/layout/radial6"/>
    <dgm:cxn modelId="{E214B99A-DC71-4C20-8303-040B0B0D795A}" type="presParOf" srcId="{897A73C9-E517-4971-A867-60E7F899BC99}" destId="{CCFAA0D9-40DC-4E21-B388-C1C074CCD409}" srcOrd="9" destOrd="0" presId="urn:microsoft.com/office/officeart/2005/8/layout/radial6"/>
    <dgm:cxn modelId="{0F413F56-D6A2-4530-B4D8-9C081BF4E020}" type="presParOf" srcId="{897A73C9-E517-4971-A867-60E7F899BC99}" destId="{D9421F79-B6DC-4300-AD4D-03BA38BA4A8B}" srcOrd="10" destOrd="0" presId="urn:microsoft.com/office/officeart/2005/8/layout/radial6"/>
    <dgm:cxn modelId="{023AAD01-FF1A-46DD-834E-AC28D80A0E26}" type="presParOf" srcId="{897A73C9-E517-4971-A867-60E7F899BC99}" destId="{577E999D-F85F-4D00-9EDB-60E18A52A00A}" srcOrd="11" destOrd="0" presId="urn:microsoft.com/office/officeart/2005/8/layout/radial6"/>
    <dgm:cxn modelId="{B592765D-3DB7-4DE9-AC41-322557429331}" type="presParOf" srcId="{897A73C9-E517-4971-A867-60E7F899BC99}" destId="{278ED3DB-C0CA-4595-A855-18FC4203A255}" srcOrd="12" destOrd="0" presId="urn:microsoft.com/office/officeart/2005/8/layout/radial6"/>
    <dgm:cxn modelId="{3C8E769B-B882-4727-B6D8-1C692AFE2168}" type="presParOf" srcId="{897A73C9-E517-4971-A867-60E7F899BC99}" destId="{A41C0240-2C2A-4847-9110-40B7A773CC8D}" srcOrd="13" destOrd="0" presId="urn:microsoft.com/office/officeart/2005/8/layout/radial6"/>
    <dgm:cxn modelId="{DE4EF88D-8E64-4CDB-A4CE-22140B1A0799}" type="presParOf" srcId="{897A73C9-E517-4971-A867-60E7F899BC99}" destId="{FACB253A-5583-470E-8E44-16AC36911F52}" srcOrd="14" destOrd="0" presId="urn:microsoft.com/office/officeart/2005/8/layout/radial6"/>
    <dgm:cxn modelId="{B58267BA-0159-4AAA-888E-AA21E9F799EE}" type="presParOf" srcId="{897A73C9-E517-4971-A867-60E7F899BC99}" destId="{CA1F4205-33EB-4638-994C-40D54E277748}" srcOrd="15" destOrd="0" presId="urn:microsoft.com/office/officeart/2005/8/layout/radial6"/>
    <dgm:cxn modelId="{58AE66EE-1F7A-4F67-B821-E567D1B3CFD5}" type="presParOf" srcId="{897A73C9-E517-4971-A867-60E7F899BC99}" destId="{6FB94EBB-ACD2-45BB-A3F7-74B010C6DB73}" srcOrd="16" destOrd="0" presId="urn:microsoft.com/office/officeart/2005/8/layout/radial6"/>
    <dgm:cxn modelId="{A93A74E8-62B0-41D6-B37B-65FE13A56FF2}" type="presParOf" srcId="{897A73C9-E517-4971-A867-60E7F899BC99}" destId="{40B4CA0E-B2D5-42A7-A440-15899B04EF88}" srcOrd="17" destOrd="0" presId="urn:microsoft.com/office/officeart/2005/8/layout/radial6"/>
    <dgm:cxn modelId="{E51514DA-22DC-4A9B-9DD3-5BE2481C2F66}" type="presParOf" srcId="{897A73C9-E517-4971-A867-60E7F899BC99}" destId="{CB3C365B-EB96-4E7B-86D3-3FD14BA8E121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68FF2-D80A-483A-8699-D12FF9A5DA10}">
      <dsp:nvSpPr>
        <dsp:cNvPr id="0" name=""/>
        <dsp:cNvSpPr/>
      </dsp:nvSpPr>
      <dsp:spPr>
        <a:xfrm>
          <a:off x="0" y="680561"/>
          <a:ext cx="2081569" cy="136603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i="0" kern="1200" dirty="0">
              <a:solidFill>
                <a:srgbClr val="FF0000"/>
              </a:solidFill>
            </a:rPr>
            <a:t>parasitosis</a:t>
          </a:r>
          <a:endParaRPr lang="es-PE" sz="2000" b="1" i="0" kern="1200" dirty="0">
            <a:solidFill>
              <a:srgbClr val="FF0000"/>
            </a:solidFill>
          </a:endParaRPr>
        </a:p>
      </dsp:txBody>
      <dsp:txXfrm>
        <a:off x="40010" y="720571"/>
        <a:ext cx="2001549" cy="1286010"/>
      </dsp:txXfrm>
    </dsp:sp>
    <dsp:sp modelId="{022E4B7D-93EB-4240-A391-5E98FE7127D6}">
      <dsp:nvSpPr>
        <dsp:cNvPr id="0" name=""/>
        <dsp:cNvSpPr/>
      </dsp:nvSpPr>
      <dsp:spPr>
        <a:xfrm rot="111339">
          <a:off x="2290800" y="1153153"/>
          <a:ext cx="444048" cy="5162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2200" kern="1200"/>
        </a:p>
      </dsp:txBody>
      <dsp:txXfrm>
        <a:off x="2290835" y="1254242"/>
        <a:ext cx="310834" cy="309737"/>
      </dsp:txXfrm>
    </dsp:sp>
    <dsp:sp modelId="{8B77339D-EA1B-4282-8FB9-A24C3888C4B3}">
      <dsp:nvSpPr>
        <dsp:cNvPr id="0" name=""/>
        <dsp:cNvSpPr/>
      </dsp:nvSpPr>
      <dsp:spPr>
        <a:xfrm>
          <a:off x="2918958" y="775131"/>
          <a:ext cx="2081569" cy="1366030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Lesiones en branquias, piel</a:t>
          </a:r>
          <a:endParaRPr lang="es-PE" sz="2000" b="1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2958968" y="815141"/>
        <a:ext cx="2001549" cy="1286010"/>
      </dsp:txXfrm>
    </dsp:sp>
    <dsp:sp modelId="{DEB58584-5C40-4AA6-A796-70189CD0C3CF}">
      <dsp:nvSpPr>
        <dsp:cNvPr id="0" name=""/>
        <dsp:cNvSpPr/>
      </dsp:nvSpPr>
      <dsp:spPr>
        <a:xfrm rot="21485066">
          <a:off x="5208561" y="1150881"/>
          <a:ext cx="441539" cy="5162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2200" kern="1200"/>
        </a:p>
      </dsp:txBody>
      <dsp:txXfrm>
        <a:off x="5208598" y="1256341"/>
        <a:ext cx="309077" cy="309737"/>
      </dsp:txXfrm>
    </dsp:sp>
    <dsp:sp modelId="{B07B2464-96F0-4461-A87A-1D2E7B26A808}">
      <dsp:nvSpPr>
        <dsp:cNvPr id="0" name=""/>
        <dsp:cNvSpPr/>
      </dsp:nvSpPr>
      <dsp:spPr>
        <a:xfrm>
          <a:off x="5833155" y="677665"/>
          <a:ext cx="2081569" cy="1366030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Estrés</a:t>
          </a:r>
          <a:endParaRPr lang="es-PE" sz="2000" b="1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5873165" y="717675"/>
        <a:ext cx="2001549" cy="1286010"/>
      </dsp:txXfrm>
    </dsp:sp>
    <dsp:sp modelId="{381543A6-2D54-4F9B-92C1-8507D64DC1C1}">
      <dsp:nvSpPr>
        <dsp:cNvPr id="0" name=""/>
        <dsp:cNvSpPr/>
      </dsp:nvSpPr>
      <dsp:spPr>
        <a:xfrm rot="114934">
          <a:off x="8122759" y="1151716"/>
          <a:ext cx="441539" cy="5162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2200" kern="1200"/>
        </a:p>
      </dsp:txBody>
      <dsp:txXfrm>
        <a:off x="8122796" y="1252748"/>
        <a:ext cx="309077" cy="309737"/>
      </dsp:txXfrm>
    </dsp:sp>
    <dsp:sp modelId="{A0BEF945-3217-4227-9ECE-2D895E2B6C27}">
      <dsp:nvSpPr>
        <dsp:cNvPr id="0" name=""/>
        <dsp:cNvSpPr/>
      </dsp:nvSpPr>
      <dsp:spPr>
        <a:xfrm>
          <a:off x="8747353" y="775131"/>
          <a:ext cx="2081569" cy="13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Infecciones secundarias  (bacterianas principalmente</a:t>
          </a:r>
          <a:r>
            <a:rPr lang="es-ES" sz="1600" b="1" kern="1200" dirty="0">
              <a:solidFill>
                <a:schemeClr val="tx1"/>
              </a:solidFill>
            </a:rPr>
            <a:t>)</a:t>
          </a:r>
          <a:endParaRPr lang="es-PE" sz="1600" b="1" kern="1200" dirty="0">
            <a:solidFill>
              <a:schemeClr val="tx1"/>
            </a:solidFill>
          </a:endParaRPr>
        </a:p>
      </dsp:txBody>
      <dsp:txXfrm>
        <a:off x="8787363" y="815141"/>
        <a:ext cx="2001549" cy="12860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3C365B-EB96-4E7B-86D3-3FD14BA8E121}">
      <dsp:nvSpPr>
        <dsp:cNvPr id="0" name=""/>
        <dsp:cNvSpPr/>
      </dsp:nvSpPr>
      <dsp:spPr>
        <a:xfrm>
          <a:off x="3443059" y="661160"/>
          <a:ext cx="4533480" cy="4533480"/>
        </a:xfrm>
        <a:prstGeom prst="blockArc">
          <a:avLst>
            <a:gd name="adj1" fmla="val 12321816"/>
            <a:gd name="adj2" fmla="val 16070779"/>
            <a:gd name="adj3" fmla="val 4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1F4205-33EB-4638-994C-40D54E277748}">
      <dsp:nvSpPr>
        <dsp:cNvPr id="0" name=""/>
        <dsp:cNvSpPr/>
      </dsp:nvSpPr>
      <dsp:spPr>
        <a:xfrm>
          <a:off x="3403068" y="741293"/>
          <a:ext cx="4533480" cy="4533480"/>
        </a:xfrm>
        <a:prstGeom prst="blockArc">
          <a:avLst>
            <a:gd name="adj1" fmla="val 9139188"/>
            <a:gd name="adj2" fmla="val 12460795"/>
            <a:gd name="adj3" fmla="val 4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8ED3DB-C0CA-4595-A855-18FC4203A255}">
      <dsp:nvSpPr>
        <dsp:cNvPr id="0" name=""/>
        <dsp:cNvSpPr/>
      </dsp:nvSpPr>
      <dsp:spPr>
        <a:xfrm>
          <a:off x="3326205" y="606469"/>
          <a:ext cx="4533480" cy="4533480"/>
        </a:xfrm>
        <a:prstGeom prst="blockArc">
          <a:avLst>
            <a:gd name="adj1" fmla="val 5589205"/>
            <a:gd name="adj2" fmla="val 8898318"/>
            <a:gd name="adj3" fmla="val 4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AA0D9-40DC-4E21-B388-C1C074CCD409}">
      <dsp:nvSpPr>
        <dsp:cNvPr id="0" name=""/>
        <dsp:cNvSpPr/>
      </dsp:nvSpPr>
      <dsp:spPr>
        <a:xfrm>
          <a:off x="3390635" y="610962"/>
          <a:ext cx="4533480" cy="4533480"/>
        </a:xfrm>
        <a:prstGeom prst="blockArc">
          <a:avLst>
            <a:gd name="adj1" fmla="val 1893495"/>
            <a:gd name="adj2" fmla="val 5689430"/>
            <a:gd name="adj3" fmla="val 4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209C78-D360-4AC1-91F3-DD27EAF5E9FC}">
      <dsp:nvSpPr>
        <dsp:cNvPr id="0" name=""/>
        <dsp:cNvSpPr/>
      </dsp:nvSpPr>
      <dsp:spPr>
        <a:xfrm>
          <a:off x="3359804" y="662725"/>
          <a:ext cx="4533480" cy="4533480"/>
        </a:xfrm>
        <a:prstGeom prst="blockArc">
          <a:avLst>
            <a:gd name="adj1" fmla="val 19800000"/>
            <a:gd name="adj2" fmla="val 1800000"/>
            <a:gd name="adj3" fmla="val 4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6E7BF8-B92B-48A6-B89E-47CBBE24E85A}">
      <dsp:nvSpPr>
        <dsp:cNvPr id="0" name=""/>
        <dsp:cNvSpPr/>
      </dsp:nvSpPr>
      <dsp:spPr>
        <a:xfrm>
          <a:off x="3359804" y="662725"/>
          <a:ext cx="4533480" cy="4533480"/>
        </a:xfrm>
        <a:prstGeom prst="blockArc">
          <a:avLst>
            <a:gd name="adj1" fmla="val 16200000"/>
            <a:gd name="adj2" fmla="val 19800000"/>
            <a:gd name="adj3" fmla="val 4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32ABE6-7E0F-4704-B6D2-D1D0929D7454}">
      <dsp:nvSpPr>
        <dsp:cNvPr id="0" name=""/>
        <dsp:cNvSpPr/>
      </dsp:nvSpPr>
      <dsp:spPr>
        <a:xfrm>
          <a:off x="4608460" y="1911382"/>
          <a:ext cx="2036167" cy="203616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3800" kern="1200" dirty="0"/>
        </a:p>
      </dsp:txBody>
      <dsp:txXfrm>
        <a:off x="4906650" y="2209572"/>
        <a:ext cx="1439787" cy="1439787"/>
      </dsp:txXfrm>
    </dsp:sp>
    <dsp:sp modelId="{B05C918C-745A-455E-96F5-A58F22E3703C}">
      <dsp:nvSpPr>
        <dsp:cNvPr id="0" name=""/>
        <dsp:cNvSpPr/>
      </dsp:nvSpPr>
      <dsp:spPr>
        <a:xfrm>
          <a:off x="4619187" y="1378"/>
          <a:ext cx="2014714" cy="14253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Variaciones importantes  de temperatura</a:t>
          </a:r>
          <a:endParaRPr lang="es-PE" sz="1600" kern="1200" dirty="0"/>
        </a:p>
      </dsp:txBody>
      <dsp:txXfrm>
        <a:off x="4914235" y="210111"/>
        <a:ext cx="1424618" cy="1007850"/>
      </dsp:txXfrm>
    </dsp:sp>
    <dsp:sp modelId="{9495F9F7-1450-44B3-9EB1-60C02350A37C}">
      <dsp:nvSpPr>
        <dsp:cNvPr id="0" name=""/>
        <dsp:cNvSpPr/>
      </dsp:nvSpPr>
      <dsp:spPr>
        <a:xfrm>
          <a:off x="6474150" y="1104254"/>
          <a:ext cx="2142023" cy="14349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Ingreso de nuevos organismos</a:t>
          </a:r>
          <a:endParaRPr lang="es-PE" sz="1600" kern="1200" dirty="0"/>
        </a:p>
      </dsp:txBody>
      <dsp:txXfrm>
        <a:off x="6787842" y="1314404"/>
        <a:ext cx="1514639" cy="1014694"/>
      </dsp:txXfrm>
    </dsp:sp>
    <dsp:sp modelId="{F4440B59-79C2-42C7-801D-87A148DB5647}">
      <dsp:nvSpPr>
        <dsp:cNvPr id="0" name=""/>
        <dsp:cNvSpPr/>
      </dsp:nvSpPr>
      <dsp:spPr>
        <a:xfrm>
          <a:off x="6639273" y="3324521"/>
          <a:ext cx="1811777" cy="14253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Comportamiento anormal </a:t>
          </a:r>
          <a:endParaRPr lang="es-PE" sz="1400" kern="1200" dirty="0"/>
        </a:p>
      </dsp:txBody>
      <dsp:txXfrm>
        <a:off x="6904602" y="3533254"/>
        <a:ext cx="1281119" cy="1007850"/>
      </dsp:txXfrm>
    </dsp:sp>
    <dsp:sp modelId="{D9421F79-B6DC-4300-AD4D-03BA38BA4A8B}">
      <dsp:nvSpPr>
        <dsp:cNvPr id="0" name=""/>
        <dsp:cNvSpPr/>
      </dsp:nvSpPr>
      <dsp:spPr>
        <a:xfrm>
          <a:off x="4453463" y="4372625"/>
          <a:ext cx="2035224" cy="14253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Sistema de producción ,densidades de siembra</a:t>
          </a:r>
          <a:endParaRPr lang="es-PE" sz="1600" kern="1200" dirty="0"/>
        </a:p>
      </dsp:txBody>
      <dsp:txXfrm>
        <a:off x="4751515" y="4581358"/>
        <a:ext cx="1439120" cy="1007850"/>
      </dsp:txXfrm>
    </dsp:sp>
    <dsp:sp modelId="{A41C0240-2C2A-4847-9110-40B7A773CC8D}">
      <dsp:nvSpPr>
        <dsp:cNvPr id="0" name=""/>
        <dsp:cNvSpPr/>
      </dsp:nvSpPr>
      <dsp:spPr>
        <a:xfrm>
          <a:off x="2682439" y="3324521"/>
          <a:ext cx="2050974" cy="14253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Tipo y origen del alimento</a:t>
          </a:r>
          <a:endParaRPr lang="es-PE" sz="1600" kern="1200" dirty="0"/>
        </a:p>
      </dsp:txBody>
      <dsp:txXfrm>
        <a:off x="2982797" y="3533254"/>
        <a:ext cx="1450258" cy="1007850"/>
      </dsp:txXfrm>
    </dsp:sp>
    <dsp:sp modelId="{6FB94EBB-ACD2-45BB-A3F7-74B010C6DB73}">
      <dsp:nvSpPr>
        <dsp:cNvPr id="0" name=""/>
        <dsp:cNvSpPr/>
      </dsp:nvSpPr>
      <dsp:spPr>
        <a:xfrm>
          <a:off x="2593687" y="1266238"/>
          <a:ext cx="2228468" cy="1425316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Presencia de algas</a:t>
          </a:r>
          <a:endParaRPr lang="es-PE" sz="1800" kern="1200" dirty="0"/>
        </a:p>
      </dsp:txBody>
      <dsp:txXfrm>
        <a:off x="2920039" y="1474971"/>
        <a:ext cx="1575764" cy="1007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535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78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emf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hyperlink" Target="mailto:annabellybrito@gmail.com" TargetMode="Externa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8416194" y="3460367"/>
            <a:ext cx="764666" cy="516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85106" y="5479923"/>
            <a:ext cx="44093" cy="1143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>
              <a:lnSpc>
                <a:spcPts val="750"/>
              </a:lnSpc>
            </a:pPr>
            <a:endParaRPr sz="7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46CBA44E-F3A7-4E66-94AE-AD33B72BA5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80" r="1281" b="21952"/>
          <a:stretch/>
        </p:blipFill>
        <p:spPr>
          <a:xfrm>
            <a:off x="9853143" y="34515"/>
            <a:ext cx="2338857" cy="58782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E42CBF7-A55B-4ECE-BF11-7C9C6E57910D}"/>
              </a:ext>
            </a:extLst>
          </p:cNvPr>
          <p:cNvSpPr/>
          <p:nvPr/>
        </p:nvSpPr>
        <p:spPr>
          <a:xfrm>
            <a:off x="1802361" y="158169"/>
            <a:ext cx="839154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i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ENFERMEDADES Y SANIDAD EN PISCICULTURA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0C588DC-C2E7-4B5D-94E3-F1DF2A7846EF}"/>
              </a:ext>
            </a:extLst>
          </p:cNvPr>
          <p:cNvSpPr/>
          <p:nvPr/>
        </p:nvSpPr>
        <p:spPr>
          <a:xfrm>
            <a:off x="2579221" y="1530545"/>
            <a:ext cx="8774586" cy="407837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defTabSz="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PA" sz="2000" b="1" kern="0" dirty="0">
                <a:solidFill>
                  <a:schemeClr val="bg1"/>
                </a:solidFill>
                <a:latin typeface="Arial" panose="020B0604020202020204" pitchFamily="34" charset="0"/>
              </a:rPr>
              <a:t>Patología acuícola. ¿Cómo surgen las enfermedades en los peces?</a:t>
            </a:r>
          </a:p>
          <a:p>
            <a:pPr marL="342900" indent="-342900" algn="just" defTabSz="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PA" sz="2000" b="1" kern="0" dirty="0">
                <a:solidFill>
                  <a:schemeClr val="bg1"/>
                </a:solidFill>
                <a:latin typeface="Arial" panose="020B0604020202020204" pitchFamily="34" charset="0"/>
              </a:rPr>
              <a:t>Diferencias entre peces sanos y peces enfermos</a:t>
            </a:r>
          </a:p>
          <a:p>
            <a:pPr marL="342900" indent="-342900" algn="just" defTabSz="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PA" sz="2000" b="1" kern="0" dirty="0">
                <a:solidFill>
                  <a:schemeClr val="bg1"/>
                </a:solidFill>
                <a:latin typeface="Arial" panose="020B0604020202020204" pitchFamily="34" charset="0"/>
              </a:rPr>
              <a:t>Agentes estresantes en peces de cultivo</a:t>
            </a:r>
          </a:p>
          <a:p>
            <a:pPr marL="342900" indent="-342900" algn="just" defTabSz="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PA" sz="2000" b="1" kern="0" dirty="0">
                <a:solidFill>
                  <a:schemeClr val="bg1"/>
                </a:solidFill>
                <a:latin typeface="Arial" panose="020B0604020202020204" pitchFamily="34" charset="0"/>
              </a:rPr>
              <a:t>Enfermedades más comunes en peces de cultivo</a:t>
            </a:r>
          </a:p>
          <a:p>
            <a:pPr marL="342900" indent="-342900" algn="just" defTabSz="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PA" sz="2000" b="1" kern="0" dirty="0">
                <a:solidFill>
                  <a:schemeClr val="bg1"/>
                </a:solidFill>
                <a:latin typeface="Arial" panose="020B0604020202020204" pitchFamily="34" charset="0"/>
              </a:rPr>
              <a:t>Sanidad Acuícola. Prevención, control y tratamiento de enfermedades en peces de cultivo.</a:t>
            </a:r>
          </a:p>
          <a:p>
            <a:pPr marL="342900" indent="-342900" algn="just" defTabSz="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PA" sz="2000" b="1" kern="0" dirty="0">
                <a:solidFill>
                  <a:schemeClr val="bg1"/>
                </a:solidFill>
                <a:latin typeface="Arial" panose="020B0604020202020204" pitchFamily="34" charset="0"/>
              </a:rPr>
              <a:t>Historial clínico, obtención y envío de muestras al laboratorio de </a:t>
            </a:r>
            <a:r>
              <a:rPr lang="es-PA" sz="2000" b="1" kern="0" dirty="0" err="1">
                <a:solidFill>
                  <a:schemeClr val="bg1"/>
                </a:solidFill>
                <a:latin typeface="Arial" panose="020B0604020202020204" pitchFamily="34" charset="0"/>
              </a:rPr>
              <a:t>ictiopatología</a:t>
            </a:r>
            <a:endParaRPr lang="es-PA" sz="2000" b="1" kern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5 Subtítulo">
            <a:extLst>
              <a:ext uri="{FF2B5EF4-FFF2-40B4-BE49-F238E27FC236}">
                <a16:creationId xmlns:a16="http://schemas.microsoft.com/office/drawing/2014/main" id="{A141C062-D58D-4821-B71C-03615DC3A911}"/>
              </a:ext>
            </a:extLst>
          </p:cNvPr>
          <p:cNvSpPr txBox="1">
            <a:spLocks/>
          </p:cNvSpPr>
          <p:nvPr/>
        </p:nvSpPr>
        <p:spPr bwMode="auto">
          <a:xfrm>
            <a:off x="8352479" y="5749772"/>
            <a:ext cx="3001328" cy="900246"/>
          </a:xfrm>
          <a:prstGeom prst="rect">
            <a:avLst/>
          </a:prstGeom>
          <a:noFill/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 eaLnBrk="1" hangingPunct="1">
              <a:spcBef>
                <a:spcPct val="0"/>
              </a:spcBef>
              <a:defRPr/>
            </a:pPr>
            <a:r>
              <a:rPr lang="es-VE" sz="1800" b="1" kern="0" dirty="0" err="1">
                <a:solidFill>
                  <a:prstClr val="black"/>
                </a:solidFill>
                <a:latin typeface="Calibri"/>
                <a:cs typeface="Arial"/>
              </a:rPr>
              <a:t>MSc</a:t>
            </a:r>
            <a:r>
              <a:rPr lang="es-VE" sz="1800" b="1" kern="0" dirty="0">
                <a:solidFill>
                  <a:prstClr val="black"/>
                </a:solidFill>
                <a:latin typeface="Calibri"/>
                <a:cs typeface="Arial"/>
              </a:rPr>
              <a:t>. ANNABELLY BRITO </a:t>
            </a:r>
          </a:p>
          <a:p>
            <a:pPr algn="just" eaLnBrk="1" hangingPunct="1">
              <a:spcBef>
                <a:spcPct val="0"/>
              </a:spcBef>
              <a:defRPr/>
            </a:pPr>
            <a:r>
              <a:rPr lang="es-VE" sz="1800" i="1" kern="0" dirty="0" err="1">
                <a:solidFill>
                  <a:prstClr val="black"/>
                </a:solidFill>
                <a:latin typeface="Calibri"/>
                <a:cs typeface="Arial"/>
                <a:hlinkClick r:id="rId4"/>
              </a:rPr>
              <a:t>annabellybrito@gmai</a:t>
            </a:r>
            <a:r>
              <a:rPr lang="es-VE" sz="1800" i="1" kern="0" dirty="0">
                <a:solidFill>
                  <a:prstClr val="black"/>
                </a:solidFill>
                <a:latin typeface="Calibri"/>
                <a:cs typeface="Arial"/>
                <a:hlinkClick r:id="rId4"/>
              </a:rPr>
              <a:t>l.com</a:t>
            </a:r>
            <a:endParaRPr lang="es-VE" sz="1800" i="1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algn="just" eaLnBrk="1" hangingPunct="1">
              <a:spcBef>
                <a:spcPct val="0"/>
              </a:spcBef>
              <a:defRPr/>
            </a:pPr>
            <a:r>
              <a:rPr lang="es-VE" sz="1800" i="1" kern="0" dirty="0" err="1">
                <a:solidFill>
                  <a:prstClr val="black"/>
                </a:solidFill>
                <a:latin typeface="Calibri"/>
                <a:cs typeface="Arial"/>
              </a:rPr>
              <a:t>Whatssap</a:t>
            </a:r>
            <a:r>
              <a:rPr lang="es-VE" sz="1800" i="1" kern="0" dirty="0">
                <a:solidFill>
                  <a:prstClr val="black"/>
                </a:solidFill>
                <a:latin typeface="Calibri"/>
                <a:cs typeface="Arial"/>
              </a:rPr>
              <a:t> +51 985969853</a:t>
            </a:r>
          </a:p>
        </p:txBody>
      </p:sp>
      <p:sp>
        <p:nvSpPr>
          <p:cNvPr id="4" name="AutoShape 2" descr="https://iats.csic.es/wp-content/uploads/2018/08/web-imagen-Patologia_servicios-300x225.png">
            <a:extLst>
              <a:ext uri="{FF2B5EF4-FFF2-40B4-BE49-F238E27FC236}">
                <a16:creationId xmlns:a16="http://schemas.microsoft.com/office/drawing/2014/main" id="{438D7C32-2C41-4CE1-A9EE-5733C762EA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3D0752A-B2A4-4900-82DA-419246F784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340"/>
          <a:stretch/>
        </p:blipFill>
        <p:spPr>
          <a:xfrm>
            <a:off x="0" y="0"/>
            <a:ext cx="2305050" cy="1538602"/>
          </a:xfrm>
          <a:prstGeom prst="rect">
            <a:avLst/>
          </a:prstGeom>
        </p:spPr>
      </p:pic>
      <p:pic>
        <p:nvPicPr>
          <p:cNvPr id="1028" name="Picture 4" descr="Virus de la Tilapia del Lago: signos clínicos, diagnóstico de la enfermedad  y prevención – Panorama Acuícola Magazine">
            <a:extLst>
              <a:ext uri="{FF2B5EF4-FFF2-40B4-BE49-F238E27FC236}">
                <a16:creationId xmlns:a16="http://schemas.microsoft.com/office/drawing/2014/main" id="{72D33483-131F-4FE0-951C-69F0166E1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49" y="3666556"/>
            <a:ext cx="2259214" cy="187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omo saber si los peces tienen parásitos - TodoPez">
            <a:extLst>
              <a:ext uri="{FF2B5EF4-FFF2-40B4-BE49-F238E27FC236}">
                <a16:creationId xmlns:a16="http://schemas.microsoft.com/office/drawing/2014/main" id="{FD864222-780F-4DAA-8FD4-D1A273E76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515"/>
            <a:ext cx="230505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F16F9DB-131A-4AF3-BC62-AAC1C9696E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424" y="1870833"/>
            <a:ext cx="2305050" cy="18478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6C6731C-72CD-4724-B714-F695F2C4EB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" y="5381013"/>
            <a:ext cx="2226364" cy="14954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BAB79AD-810F-47FD-A1B4-718E1300C679}"/>
              </a:ext>
            </a:extLst>
          </p:cNvPr>
          <p:cNvSpPr/>
          <p:nvPr/>
        </p:nvSpPr>
        <p:spPr>
          <a:xfrm>
            <a:off x="170482" y="124790"/>
            <a:ext cx="1029087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-457200" algn="ctr">
              <a:buFont typeface="Wingdings" panose="05000000000000000000" pitchFamily="2" charset="2"/>
              <a:buChar char="v"/>
            </a:pPr>
            <a:r>
              <a:rPr lang="es-ES" sz="28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Agentes biológicos patógenos en la salud de los peces 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DA93961D-2996-4AA9-B067-A70F666404F0}"/>
              </a:ext>
            </a:extLst>
          </p:cNvPr>
          <p:cNvGrpSpPr/>
          <p:nvPr/>
        </p:nvGrpSpPr>
        <p:grpSpPr>
          <a:xfrm>
            <a:off x="438645" y="1259407"/>
            <a:ext cx="2784529" cy="2385667"/>
            <a:chOff x="0" y="1145139"/>
            <a:chExt cx="2784529" cy="2997540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67E0EC3D-D0A7-427E-87FF-E7F3A4219BD5}"/>
                </a:ext>
              </a:extLst>
            </p:cNvPr>
            <p:cNvSpPr/>
            <p:nvPr/>
          </p:nvSpPr>
          <p:spPr>
            <a:xfrm>
              <a:off x="0" y="1145139"/>
              <a:ext cx="2784529" cy="299754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5AFBC0DD-B1AF-4FE5-828D-2EA2773FBF48}"/>
                </a:ext>
              </a:extLst>
            </p:cNvPr>
            <p:cNvSpPr txBox="1"/>
            <p:nvPr/>
          </p:nvSpPr>
          <p:spPr>
            <a:xfrm>
              <a:off x="0" y="1145139"/>
              <a:ext cx="2784529" cy="22572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8026" tIns="208026" rIns="277368" bIns="312039" numCol="1" spcCol="1270" anchor="t" anchorCtr="0">
              <a:noAutofit/>
            </a:bodyPr>
            <a:lstStyle/>
            <a:p>
              <a:pPr marL="285750" lvl="1" indent="-285750" algn="l" defTabSz="1733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3200" kern="1200" dirty="0"/>
                <a:t>Parásitos</a:t>
              </a:r>
              <a:endParaRPr lang="es-PE" sz="3200" kern="1200" dirty="0"/>
            </a:p>
            <a:p>
              <a:pPr marL="285750" lvl="1" indent="-285750" algn="l" defTabSz="1733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3200" kern="1200" dirty="0"/>
                <a:t>Hongos</a:t>
              </a:r>
              <a:endParaRPr lang="es-PE" sz="3200" kern="1200" dirty="0"/>
            </a:p>
            <a:p>
              <a:pPr marL="285750" lvl="1" indent="-285750" algn="l" defTabSz="1733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3200" kern="1200" dirty="0"/>
                <a:t>Virus</a:t>
              </a:r>
              <a:endParaRPr lang="es-PE" sz="3200" kern="1200" dirty="0"/>
            </a:p>
            <a:p>
              <a:pPr marL="285750" lvl="1" indent="-285750" algn="l" defTabSz="1733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3200" kern="1200" dirty="0"/>
                <a:t>Bacterias</a:t>
              </a:r>
              <a:endParaRPr lang="es-PE" sz="3200" kern="1200" dirty="0"/>
            </a:p>
          </p:txBody>
        </p: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B8457FD7-9214-4180-853B-D1C74EFBD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30" y="1246033"/>
            <a:ext cx="4453783" cy="2931365"/>
          </a:xfrm>
          <a:prstGeom prst="rect">
            <a:avLst/>
          </a:prstGeom>
        </p:spPr>
      </p:pic>
      <p:pic>
        <p:nvPicPr>
          <p:cNvPr id="17" name="Picture 2" descr="Como saber si los peces tienen parásitos - TodoPez">
            <a:extLst>
              <a:ext uri="{FF2B5EF4-FFF2-40B4-BE49-F238E27FC236}">
                <a16:creationId xmlns:a16="http://schemas.microsoft.com/office/drawing/2014/main" id="{A2AA4B0D-CF41-42A6-B7BD-D5DFB57A0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414" y="4302299"/>
            <a:ext cx="3178546" cy="225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2856120-37F5-4388-851C-672E8E0F4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342" y="1007160"/>
            <a:ext cx="3458441" cy="317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52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61476CD0-65A2-4458-8419-05A6892A8C47}"/>
              </a:ext>
            </a:extLst>
          </p:cNvPr>
          <p:cNvSpPr/>
          <p:nvPr/>
        </p:nvSpPr>
        <p:spPr>
          <a:xfrm>
            <a:off x="485988" y="1145900"/>
            <a:ext cx="6451526" cy="2944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just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Verdana" panose="020B0604030504040204" pitchFamily="34" charset="0"/>
              </a:rPr>
              <a:t>Las parasitosis suelen tener una presentación crónica y actúan como factores predisponentes para otras enfermedades.</a:t>
            </a:r>
          </a:p>
          <a:p>
            <a:pPr marR="0" lvl="0" indent="0" algn="just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Verdana" panose="020B0604030504040204" pitchFamily="34" charset="0"/>
              </a:rPr>
              <a:t>Suelen causar lesiones en branquias y superficie corporal, por lo que los signos clínicos más comunes son boqueo en la superficie, respiración irregular, entrecortada y lesiones cutáneas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7231316-6C58-49D4-8DF8-DADEC8017F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8110334"/>
              </p:ext>
            </p:extLst>
          </p:nvPr>
        </p:nvGraphicFramePr>
        <p:xfrm>
          <a:off x="636073" y="3675182"/>
          <a:ext cx="10833684" cy="2916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91DCAA65-C58F-4577-B472-0F32CD699A1A}"/>
              </a:ext>
            </a:extLst>
          </p:cNvPr>
          <p:cNvSpPr/>
          <p:nvPr/>
        </p:nvSpPr>
        <p:spPr>
          <a:xfrm>
            <a:off x="485987" y="695382"/>
            <a:ext cx="1955825" cy="450518"/>
          </a:xfrm>
          <a:prstGeom prst="roundRect">
            <a:avLst/>
          </a:prstGeom>
          <a:solidFill>
            <a:srgbClr val="C00000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457200">
              <a:lnSpc>
                <a:spcPct val="150000"/>
              </a:lnSpc>
            </a:pPr>
            <a:r>
              <a:rPr lang="es-ES" b="1" i="1" dirty="0">
                <a:solidFill>
                  <a:schemeClr val="bg1"/>
                </a:solidFill>
                <a:latin typeface="Verdana" panose="020B0604030504040204" pitchFamily="34" charset="0"/>
              </a:rPr>
              <a:t>parasitosis</a:t>
            </a:r>
            <a:endParaRPr lang="es-PE" b="1" i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5F859F5-6280-44E2-8874-9A0868CE42EC}"/>
              </a:ext>
            </a:extLst>
          </p:cNvPr>
          <p:cNvSpPr/>
          <p:nvPr/>
        </p:nvSpPr>
        <p:spPr>
          <a:xfrm>
            <a:off x="1760136" y="49948"/>
            <a:ext cx="786173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-457200" algn="ctr">
              <a:buFont typeface="Wingdings" panose="05000000000000000000" pitchFamily="2" charset="2"/>
              <a:buChar char="v"/>
            </a:pPr>
            <a:r>
              <a:rPr lang="es-ES" sz="28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Enfermedades más comunes en los peces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8821CA-B0C2-403D-920B-938B563898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5181" y="749242"/>
            <a:ext cx="4513371" cy="235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77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BA77F0ED-312A-463C-9431-AAFD8086B96C}"/>
              </a:ext>
            </a:extLst>
          </p:cNvPr>
          <p:cNvSpPr/>
          <p:nvPr/>
        </p:nvSpPr>
        <p:spPr>
          <a:xfrm>
            <a:off x="163542" y="232593"/>
            <a:ext cx="3674398" cy="450518"/>
          </a:xfrm>
          <a:prstGeom prst="roundRect">
            <a:avLst/>
          </a:prstGeom>
          <a:solidFill>
            <a:srgbClr val="C00000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457200">
              <a:lnSpc>
                <a:spcPct val="150000"/>
              </a:lnSpc>
            </a:pPr>
            <a:r>
              <a:rPr lang="es-ES" b="1" i="1" dirty="0">
                <a:solidFill>
                  <a:schemeClr val="bg1"/>
                </a:solidFill>
                <a:latin typeface="Verdana" panose="020B0604030504040204" pitchFamily="34" charset="0"/>
              </a:rPr>
              <a:t>Provocadas por </a:t>
            </a:r>
            <a:r>
              <a:rPr lang="es-ES" b="1" i="1" dirty="0" err="1">
                <a:solidFill>
                  <a:schemeClr val="bg1"/>
                </a:solidFill>
                <a:latin typeface="Verdana" panose="020B0604030504040204" pitchFamily="34" charset="0"/>
              </a:rPr>
              <a:t>paràsitos</a:t>
            </a:r>
            <a:endParaRPr lang="es-PE" b="1" i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1CA6B76-2E32-4878-A463-5A52A847F9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95"/>
          <a:stretch/>
        </p:blipFill>
        <p:spPr>
          <a:xfrm>
            <a:off x="272596" y="2817647"/>
            <a:ext cx="3456291" cy="192509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A24C699-BEDE-43F3-A198-73C2F005232A}"/>
              </a:ext>
            </a:extLst>
          </p:cNvPr>
          <p:cNvSpPr/>
          <p:nvPr/>
        </p:nvSpPr>
        <p:spPr>
          <a:xfrm>
            <a:off x="427143" y="819321"/>
            <a:ext cx="4507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  <a:defRPr/>
            </a:pPr>
            <a:r>
              <a:rPr lang="es-ES" b="1" i="1" dirty="0" err="1">
                <a:latin typeface="Verdana" panose="020B0604030504040204" pitchFamily="34" charset="0"/>
              </a:rPr>
              <a:t>Tricodiniasis</a:t>
            </a:r>
            <a:r>
              <a:rPr lang="es-ES" b="1" i="1" dirty="0">
                <a:latin typeface="Verdana" panose="020B0604030504040204" pitchFamily="34" charset="0"/>
              </a:rPr>
              <a:t> </a:t>
            </a:r>
            <a:r>
              <a:rPr lang="es-ES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( Trichodina </a:t>
            </a:r>
            <a:r>
              <a:rPr lang="es-ES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spp</a:t>
            </a:r>
            <a:r>
              <a:rPr lang="es-ES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).</a:t>
            </a:r>
            <a:endParaRPr lang="es-ES" i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15EC44F2-6352-483F-8045-51777727B487}"/>
              </a:ext>
            </a:extLst>
          </p:cNvPr>
          <p:cNvSpPr/>
          <p:nvPr/>
        </p:nvSpPr>
        <p:spPr>
          <a:xfrm>
            <a:off x="5233661" y="5146069"/>
            <a:ext cx="6436975" cy="1447656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457200">
              <a:lnSpc>
                <a:spcPct val="150000"/>
              </a:lnSpc>
            </a:pPr>
            <a:r>
              <a:rPr lang="es-ES" b="1" i="1" dirty="0">
                <a:highlight>
                  <a:srgbClr val="00FFFF"/>
                </a:highlight>
                <a:latin typeface="Verdana" panose="020B0604030504040204" pitchFamily="34" charset="0"/>
              </a:rPr>
              <a:t>Tratamiento</a:t>
            </a:r>
          </a:p>
          <a:p>
            <a:pPr algn="just" defTabSz="457200">
              <a:lnSpc>
                <a:spcPct val="150000"/>
              </a:lnSpc>
            </a:pPr>
            <a:r>
              <a:rPr lang="es-ES" b="1" i="1" dirty="0" err="1">
                <a:latin typeface="Verdana" panose="020B0604030504040204" pitchFamily="34" charset="0"/>
              </a:rPr>
              <a:t>Acriflavina</a:t>
            </a:r>
            <a:r>
              <a:rPr lang="es-ES" b="1" i="1" dirty="0">
                <a:latin typeface="Verdana" panose="020B0604030504040204" pitchFamily="34" charset="0"/>
              </a:rPr>
              <a:t> 5ml/ 10L</a:t>
            </a:r>
          </a:p>
          <a:p>
            <a:pPr algn="just" defTabSz="457200">
              <a:lnSpc>
                <a:spcPct val="150000"/>
              </a:lnSpc>
            </a:pPr>
            <a:r>
              <a:rPr lang="es-ES" b="1" i="1" dirty="0">
                <a:latin typeface="Verdana" panose="020B0604030504040204" pitchFamily="34" charset="0"/>
              </a:rPr>
              <a:t>Formalina 25 a 50 </a:t>
            </a:r>
            <a:r>
              <a:rPr lang="es-ES" b="1" i="1" dirty="0" err="1">
                <a:latin typeface="Verdana" panose="020B0604030504040204" pitchFamily="34" charset="0"/>
              </a:rPr>
              <a:t>cc</a:t>
            </a:r>
            <a:r>
              <a:rPr lang="es-ES" b="1" i="1" dirty="0">
                <a:latin typeface="Verdana" panose="020B0604030504040204" pitchFamily="34" charset="0"/>
              </a:rPr>
              <a:t>/ 1000 L de agua</a:t>
            </a:r>
          </a:p>
          <a:p>
            <a:pPr algn="just" defTabSz="457200">
              <a:lnSpc>
                <a:spcPct val="150000"/>
              </a:lnSpc>
            </a:pPr>
            <a:endParaRPr lang="es-PE" b="1" i="1" dirty="0">
              <a:latin typeface="Verdana" panose="020B060403050404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E6F0E9E-8D3D-4062-AE5B-3CD14A0D12E5}"/>
              </a:ext>
            </a:extLst>
          </p:cNvPr>
          <p:cNvSpPr/>
          <p:nvPr/>
        </p:nvSpPr>
        <p:spPr>
          <a:xfrm>
            <a:off x="5065213" y="1525289"/>
            <a:ext cx="6436976" cy="2529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</a:pPr>
            <a:r>
              <a:rPr lang="es-ES" b="1" i="1" dirty="0">
                <a:highlight>
                  <a:srgbClr val="00FFFF"/>
                </a:highlight>
                <a:latin typeface="Verdana" panose="020B0604030504040204" pitchFamily="34" charset="0"/>
              </a:rPr>
              <a:t>Signos clínicos</a:t>
            </a:r>
          </a:p>
          <a:p>
            <a:pPr algn="just" defTabSz="457200">
              <a:lnSpc>
                <a:spcPct val="150000"/>
              </a:lnSpc>
            </a:pPr>
            <a:r>
              <a:rPr lang="es-ES" b="1" i="1" dirty="0">
                <a:latin typeface="Verdana" panose="020B0604030504040204" pitchFamily="34" charset="0"/>
              </a:rPr>
              <a:t>Secreción excesiva de mucus en el cuerpo y branquias, desprendimiento de escamas, enrojecimiento de la zona infectada y opacidad en la piel. Peces se frotan contra las paredes del estanque</a:t>
            </a:r>
            <a:endParaRPr lang="es-PE" b="1" i="1" dirty="0">
              <a:latin typeface="Verdana" panose="020B060403050404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B123838-2E41-40C6-86C9-4C73AD4DB4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3" t="47004" r="55146" b="37910"/>
          <a:stretch/>
        </p:blipFill>
        <p:spPr>
          <a:xfrm>
            <a:off x="132253" y="4878954"/>
            <a:ext cx="3833906" cy="144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75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981B512-FCEF-4FA9-8904-73F09022B91E}"/>
              </a:ext>
            </a:extLst>
          </p:cNvPr>
          <p:cNvSpPr/>
          <p:nvPr/>
        </p:nvSpPr>
        <p:spPr>
          <a:xfrm>
            <a:off x="655141" y="580934"/>
            <a:ext cx="5960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  <a:defRPr/>
            </a:pPr>
            <a:r>
              <a:rPr lang="es-ES" b="1" i="1" dirty="0">
                <a:latin typeface="Verdana" panose="020B0604030504040204" pitchFamily="34" charset="0"/>
              </a:rPr>
              <a:t>Lernea. piojo ancla  </a:t>
            </a:r>
            <a:r>
              <a:rPr lang="es-ES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(</a:t>
            </a:r>
            <a:r>
              <a:rPr lang="es-PE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Lernaea</a:t>
            </a:r>
            <a:r>
              <a:rPr lang="es-PE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es-PE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cyprinacea</a:t>
            </a:r>
            <a:r>
              <a:rPr lang="es-ES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).</a:t>
            </a:r>
            <a:endParaRPr lang="es-ES" i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DD0D16C-63C0-4B56-8323-1178DA3B600B}"/>
              </a:ext>
            </a:extLst>
          </p:cNvPr>
          <p:cNvSpPr/>
          <p:nvPr/>
        </p:nvSpPr>
        <p:spPr>
          <a:xfrm>
            <a:off x="4516538" y="1113316"/>
            <a:ext cx="7675462" cy="2529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</a:pPr>
            <a:r>
              <a:rPr lang="es-ES" b="1" i="1" dirty="0">
                <a:highlight>
                  <a:srgbClr val="00FFFF"/>
                </a:highlight>
                <a:latin typeface="Verdana" panose="020B0604030504040204" pitchFamily="34" charset="0"/>
              </a:rPr>
              <a:t>Signos clínicos</a:t>
            </a:r>
          </a:p>
          <a:p>
            <a:pPr algn="just" defTabSz="457200">
              <a:lnSpc>
                <a:spcPct val="150000"/>
              </a:lnSpc>
            </a:pPr>
            <a:r>
              <a:rPr lang="es-ES" b="1" i="1" dirty="0">
                <a:latin typeface="Verdana" panose="020B0604030504040204" pitchFamily="34" charset="0"/>
              </a:rPr>
              <a:t>Manchas rojizas acompañado de inflamaciones en diferentes partes de su piel debido a la succión que hace el gusano para alimentarse.</a:t>
            </a:r>
            <a:br>
              <a:rPr lang="es-ES" b="1" i="1" dirty="0">
                <a:latin typeface="Verdana" panose="020B0604030504040204" pitchFamily="34" charset="0"/>
              </a:rPr>
            </a:br>
            <a:r>
              <a:rPr lang="es-ES" b="1" i="1" dirty="0">
                <a:latin typeface="Verdana" panose="020B0604030504040204" pitchFamily="34" charset="0"/>
              </a:rPr>
              <a:t>Movimientos </a:t>
            </a:r>
            <a:r>
              <a:rPr lang="es-ES" b="1" i="1" dirty="0" err="1">
                <a:latin typeface="Verdana" panose="020B0604030504040204" pitchFamily="34" charset="0"/>
              </a:rPr>
              <a:t>notatorios</a:t>
            </a:r>
            <a:r>
              <a:rPr lang="es-ES" b="1" i="1" dirty="0">
                <a:latin typeface="Verdana" panose="020B0604030504040204" pitchFamily="34" charset="0"/>
              </a:rPr>
              <a:t> desorientados, de lado o buscando rozarse para tratar de despegarse el gusano. 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BE8B1DB-A19F-428B-B2B6-52D77876ECCD}"/>
              </a:ext>
            </a:extLst>
          </p:cNvPr>
          <p:cNvSpPr/>
          <p:nvPr/>
        </p:nvSpPr>
        <p:spPr>
          <a:xfrm>
            <a:off x="5135781" y="4229217"/>
            <a:ext cx="6436975" cy="1747223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457200">
              <a:lnSpc>
                <a:spcPct val="150000"/>
              </a:lnSpc>
            </a:pPr>
            <a:r>
              <a:rPr lang="es-ES" b="1" i="1" dirty="0">
                <a:highlight>
                  <a:srgbClr val="00FFFF"/>
                </a:highlight>
                <a:latin typeface="Verdana" panose="020B0604030504040204" pitchFamily="34" charset="0"/>
              </a:rPr>
              <a:t>Tratamiento</a:t>
            </a:r>
          </a:p>
          <a:p>
            <a:pPr algn="just" defTabSz="457200">
              <a:lnSpc>
                <a:spcPct val="150000"/>
              </a:lnSpc>
            </a:pPr>
            <a:r>
              <a:rPr lang="es-ES" b="1" i="1" dirty="0">
                <a:latin typeface="Verdana" panose="020B0604030504040204" pitchFamily="34" charset="0"/>
              </a:rPr>
              <a:t>El permanganato de potasio y baños de sal o antiparasitarios</a:t>
            </a:r>
            <a:r>
              <a:rPr lang="es-ES" dirty="0"/>
              <a:t>. </a:t>
            </a:r>
            <a:r>
              <a:rPr lang="es-ES" b="1" i="1" dirty="0">
                <a:latin typeface="Verdana" panose="020B0604030504040204" pitchFamily="34" charset="0"/>
              </a:rPr>
              <a:t>Baños de inmersión (10 a 30 gramos de sal / litro) durante 30 minutos</a:t>
            </a:r>
            <a:endParaRPr lang="es-PE" b="1" i="1" dirty="0">
              <a:latin typeface="Verdana" panose="020B0604030504040204" pitchFamily="34" charset="0"/>
            </a:endParaRPr>
          </a:p>
        </p:txBody>
      </p:sp>
      <p:pic>
        <p:nvPicPr>
          <p:cNvPr id="3074" name="Picture 2" descr="Lernaea – CRoA">
            <a:extLst>
              <a:ext uri="{FF2B5EF4-FFF2-40B4-BE49-F238E27FC236}">
                <a16:creationId xmlns:a16="http://schemas.microsoft.com/office/drawing/2014/main" id="{0C911396-A76B-429F-B23F-C45F0DDEF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33" y="1326913"/>
            <a:ext cx="3737046" cy="210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usano Lernaea ¿Como podemos tratarlo? - En Tu Acuario">
            <a:extLst>
              <a:ext uri="{FF2B5EF4-FFF2-40B4-BE49-F238E27FC236}">
                <a16:creationId xmlns:a16="http://schemas.microsoft.com/office/drawing/2014/main" id="{176B1D83-7381-4489-A744-8B77AB64A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33" y="3429000"/>
            <a:ext cx="2109373" cy="234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876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ECCA5802-53EC-4EBC-B476-E72A953E10FE}"/>
              </a:ext>
            </a:extLst>
          </p:cNvPr>
          <p:cNvSpPr/>
          <p:nvPr/>
        </p:nvSpPr>
        <p:spPr>
          <a:xfrm>
            <a:off x="676429" y="448520"/>
            <a:ext cx="2687258" cy="399731"/>
          </a:xfrm>
          <a:prstGeom prst="roundRect">
            <a:avLst/>
          </a:prstGeom>
          <a:solidFill>
            <a:srgbClr val="C00000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457200">
              <a:lnSpc>
                <a:spcPct val="150000"/>
              </a:lnSpc>
            </a:pPr>
            <a:r>
              <a:rPr lang="es-ES" b="1" i="1" dirty="0">
                <a:solidFill>
                  <a:schemeClr val="bg1"/>
                </a:solidFill>
                <a:latin typeface="Verdana" panose="020B0604030504040204" pitchFamily="34" charset="0"/>
              </a:rPr>
              <a:t>baño de </a:t>
            </a:r>
            <a:r>
              <a:rPr lang="es-ES" b="1" i="1" dirty="0" err="1">
                <a:solidFill>
                  <a:schemeClr val="bg1"/>
                </a:solidFill>
                <a:latin typeface="Verdana" panose="020B0604030504040204" pitchFamily="34" charset="0"/>
              </a:rPr>
              <a:t>inmersiòn</a:t>
            </a:r>
            <a:endParaRPr lang="es-PE" b="1" i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6D4255-7112-4D14-B744-84F13527A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72" y="912330"/>
            <a:ext cx="4608096" cy="312692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DB8E0A2-6A26-4AB8-9F7B-102AEA92C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771" y="1387928"/>
            <a:ext cx="2600467" cy="192677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E6605DA-76E6-40F6-8236-2179AA9BE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433" y="1247850"/>
            <a:ext cx="3171825" cy="204928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328D49-D7A4-4B51-A8D7-415DA44BD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594" y="3337381"/>
            <a:ext cx="3739279" cy="355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60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3A6E63F-0C9D-47B7-9619-0B7FCFBAA494}"/>
              </a:ext>
            </a:extLst>
          </p:cNvPr>
          <p:cNvSpPr/>
          <p:nvPr/>
        </p:nvSpPr>
        <p:spPr>
          <a:xfrm>
            <a:off x="319621" y="233445"/>
            <a:ext cx="41280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  <a:defRPr/>
            </a:pPr>
            <a:r>
              <a:rPr lang="es-PE" b="1" i="1" dirty="0" err="1">
                <a:latin typeface="Verdana" panose="020B0604030504040204" pitchFamily="34" charset="0"/>
              </a:rPr>
              <a:t>Ictioftiriasis</a:t>
            </a:r>
            <a:r>
              <a:rPr lang="es-PE" b="1" i="1" dirty="0">
                <a:latin typeface="Verdana" panose="020B0604030504040204" pitchFamily="34" charset="0"/>
              </a:rPr>
              <a:t> o </a:t>
            </a:r>
            <a:r>
              <a:rPr lang="es-ES" b="1" i="1" dirty="0">
                <a:latin typeface="Verdana" panose="020B0604030504040204" pitchFamily="34" charset="0"/>
              </a:rPr>
              <a:t>“</a:t>
            </a:r>
            <a:r>
              <a:rPr lang="es-ES" b="1" i="1" dirty="0" err="1">
                <a:latin typeface="Verdana" panose="020B0604030504040204" pitchFamily="34" charset="0"/>
              </a:rPr>
              <a:t>ich</a:t>
            </a:r>
            <a:r>
              <a:rPr lang="es-ES" b="1" i="1" dirty="0">
                <a:latin typeface="Verdana" panose="020B0604030504040204" pitchFamily="34" charset="0"/>
              </a:rPr>
              <a:t>”</a:t>
            </a:r>
            <a:endParaRPr lang="es-PE" b="1" i="1" dirty="0">
              <a:latin typeface="Verdana" panose="020B0604030504040204" pitchFamily="34" charset="0"/>
            </a:endParaRPr>
          </a:p>
          <a:p>
            <a:pPr lvl="0" algn="just">
              <a:defRPr/>
            </a:pPr>
            <a:r>
              <a:rPr lang="es-ES" b="1" i="1" dirty="0">
                <a:latin typeface="Verdana" panose="020B0604030504040204" pitchFamily="34" charset="0"/>
              </a:rPr>
              <a:t>(</a:t>
            </a:r>
            <a:r>
              <a:rPr lang="es-ES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Ichthyophthirius</a:t>
            </a:r>
            <a:r>
              <a:rPr lang="es-ES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es-ES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multifiliis</a:t>
            </a:r>
            <a:r>
              <a:rPr lang="es-ES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es-ES" b="1" i="1" dirty="0">
                <a:latin typeface="Verdana" panose="020B0604030504040204" pitchFamily="34" charset="0"/>
              </a:rPr>
              <a:t>)</a:t>
            </a:r>
            <a:endParaRPr lang="es-ES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09AC11-4150-47D1-A000-C61BE269D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313" y="1032116"/>
            <a:ext cx="5300133" cy="2419350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C930581F-4E0C-4531-9E30-C0467FBBE913}"/>
              </a:ext>
            </a:extLst>
          </p:cNvPr>
          <p:cNvSpPr/>
          <p:nvPr/>
        </p:nvSpPr>
        <p:spPr>
          <a:xfrm>
            <a:off x="5293369" y="3301887"/>
            <a:ext cx="6129866" cy="1998133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457200">
              <a:lnSpc>
                <a:spcPct val="150000"/>
              </a:lnSpc>
            </a:pPr>
            <a:r>
              <a:rPr lang="es-ES" b="1" i="1" dirty="0">
                <a:highlight>
                  <a:srgbClr val="00FFFF"/>
                </a:highlight>
                <a:latin typeface="Verdana" panose="020B0604030504040204" pitchFamily="34" charset="0"/>
              </a:rPr>
              <a:t>Tratamiento </a:t>
            </a:r>
          </a:p>
          <a:p>
            <a:pPr algn="just" defTabSz="457200">
              <a:lnSpc>
                <a:spcPct val="150000"/>
              </a:lnSpc>
            </a:pPr>
            <a:r>
              <a:rPr lang="es-ES" b="1" i="1" dirty="0">
                <a:latin typeface="Verdana" panose="020B0604030504040204" pitchFamily="34" charset="0"/>
              </a:rPr>
              <a:t>Cloruro de sodio 5 g/l</a:t>
            </a:r>
          </a:p>
          <a:p>
            <a:pPr algn="just" defTabSz="457200">
              <a:lnSpc>
                <a:spcPct val="150000"/>
              </a:lnSpc>
            </a:pPr>
            <a:r>
              <a:rPr lang="es-ES" b="1" i="1" dirty="0">
                <a:latin typeface="Verdana" panose="020B0604030504040204" pitchFamily="34" charset="0"/>
              </a:rPr>
              <a:t>Verde de malaquita 3,7 g/+ azul de metileno litro de agua. Dosis 1 gota /5litros</a:t>
            </a:r>
            <a:endParaRPr lang="es-PE" b="1" i="1" dirty="0">
              <a:latin typeface="Verdana" panose="020B060403050404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BF98287-FEC7-4598-9705-F9759FA0BF23}"/>
              </a:ext>
            </a:extLst>
          </p:cNvPr>
          <p:cNvSpPr/>
          <p:nvPr/>
        </p:nvSpPr>
        <p:spPr>
          <a:xfrm>
            <a:off x="5293369" y="656106"/>
            <a:ext cx="6436976" cy="2113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</a:pPr>
            <a:r>
              <a:rPr lang="es-ES" b="1" i="1" dirty="0">
                <a:highlight>
                  <a:srgbClr val="00FFFF"/>
                </a:highlight>
                <a:latin typeface="Verdana" panose="020B0604030504040204" pitchFamily="34" charset="0"/>
              </a:rPr>
              <a:t>Signos clínicos</a:t>
            </a:r>
          </a:p>
          <a:p>
            <a:pPr algn="just" defTabSz="457200">
              <a:lnSpc>
                <a:spcPct val="150000"/>
              </a:lnSpc>
            </a:pPr>
            <a:r>
              <a:rPr lang="es-ES" b="1" i="1" dirty="0">
                <a:latin typeface="Verdana" panose="020B0604030504040204" pitchFamily="34" charset="0"/>
              </a:rPr>
              <a:t>manchas blancas diminutas que aparecen en las aletas, el cuerpo y las branquias de los peces infectados. Pérdida de apetito. Se rasca contra las paredes del estanque. </a:t>
            </a:r>
          </a:p>
        </p:txBody>
      </p:sp>
    </p:spTree>
    <p:extLst>
      <p:ext uri="{BB962C8B-B14F-4D97-AF65-F5344CB8AC3E}">
        <p14:creationId xmlns:p14="http://schemas.microsoft.com/office/powerpoint/2010/main" val="337639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98776258-0B48-4FAB-B5E1-9D9D310717D7}"/>
              </a:ext>
            </a:extLst>
          </p:cNvPr>
          <p:cNvSpPr/>
          <p:nvPr/>
        </p:nvSpPr>
        <p:spPr>
          <a:xfrm>
            <a:off x="318520" y="136775"/>
            <a:ext cx="3674398" cy="450518"/>
          </a:xfrm>
          <a:prstGeom prst="roundRect">
            <a:avLst/>
          </a:prstGeom>
          <a:solidFill>
            <a:srgbClr val="C00000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457200">
              <a:lnSpc>
                <a:spcPct val="150000"/>
              </a:lnSpc>
            </a:pPr>
            <a:r>
              <a:rPr lang="es-ES" b="1" i="1" dirty="0">
                <a:solidFill>
                  <a:schemeClr val="bg1"/>
                </a:solidFill>
                <a:latin typeface="Verdana" panose="020B0604030504040204" pitchFamily="34" charset="0"/>
              </a:rPr>
              <a:t>Provocadas por bacterias</a:t>
            </a:r>
            <a:endParaRPr lang="es-PE" b="1" i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B8C45FD-137D-4B05-9AC6-ACD1A85C6730}"/>
              </a:ext>
            </a:extLst>
          </p:cNvPr>
          <p:cNvSpPr/>
          <p:nvPr/>
        </p:nvSpPr>
        <p:spPr>
          <a:xfrm>
            <a:off x="1531979" y="930322"/>
            <a:ext cx="10145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defRPr/>
            </a:pPr>
            <a:r>
              <a:rPr lang="es-ES" b="1" i="1" dirty="0">
                <a:latin typeface="Verdana" panose="020B0604030504040204" pitchFamily="34" charset="0"/>
              </a:rPr>
              <a:t>Enfermedades que adquiere el pez por </a:t>
            </a:r>
            <a:r>
              <a:rPr lang="es-ES" b="1" i="1" dirty="0" err="1">
                <a:latin typeface="Verdana" panose="020B0604030504040204" pitchFamily="34" charset="0"/>
              </a:rPr>
              <a:t>vìa</a:t>
            </a:r>
            <a:r>
              <a:rPr lang="es-ES" b="1" i="1" dirty="0">
                <a:latin typeface="Verdana" panose="020B0604030504040204" pitchFamily="34" charset="0"/>
              </a:rPr>
              <a:t> oral o por heridas en piel o aletas </a:t>
            </a:r>
            <a:endParaRPr lang="es-ES" dirty="0">
              <a:latin typeface="Verdana" panose="020B060403050404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D8FEBE0-8368-4D4B-9303-7660FD982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28" t="40310" r="41712" b="34520"/>
          <a:stretch/>
        </p:blipFill>
        <p:spPr>
          <a:xfrm>
            <a:off x="49960" y="1294816"/>
            <a:ext cx="5414010" cy="25317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4780263-1AB6-4879-867C-DBC1EAD2BD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45" t="32403" r="57804" b="48195"/>
          <a:stretch/>
        </p:blipFill>
        <p:spPr>
          <a:xfrm>
            <a:off x="8485781" y="4444565"/>
            <a:ext cx="3017173" cy="232310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E7A9B3A-A7AA-4832-8E63-BB8F503C0406}"/>
              </a:ext>
            </a:extLst>
          </p:cNvPr>
          <p:cNvSpPr/>
          <p:nvPr/>
        </p:nvSpPr>
        <p:spPr>
          <a:xfrm>
            <a:off x="3111262" y="3315848"/>
            <a:ext cx="6436976" cy="867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</a:pPr>
            <a:r>
              <a:rPr lang="es-ES" b="1" i="1" dirty="0">
                <a:highlight>
                  <a:srgbClr val="00FFFF"/>
                </a:highlight>
                <a:latin typeface="Verdana" panose="020B0604030504040204" pitchFamily="34" charset="0"/>
              </a:rPr>
              <a:t>Signos comunes de una </a:t>
            </a:r>
            <a:r>
              <a:rPr lang="es-ES" b="1" i="1" dirty="0" err="1">
                <a:highlight>
                  <a:srgbClr val="00FFFF"/>
                </a:highlight>
                <a:latin typeface="Verdana" panose="020B0604030504040204" pitchFamily="34" charset="0"/>
              </a:rPr>
              <a:t>bacteriosis</a:t>
            </a:r>
            <a:endParaRPr lang="es-ES" b="1" i="1" dirty="0">
              <a:highlight>
                <a:srgbClr val="00FFFF"/>
              </a:highlight>
              <a:latin typeface="Verdana" panose="020B0604030504040204" pitchFamily="34" charset="0"/>
            </a:endParaRPr>
          </a:p>
          <a:p>
            <a:pPr algn="just" defTabSz="457200">
              <a:lnSpc>
                <a:spcPct val="150000"/>
              </a:lnSpc>
            </a:pPr>
            <a:r>
              <a:rPr lang="es-ES" b="1" i="1" dirty="0">
                <a:latin typeface="Verdana" panose="020B0604030504040204" pitchFamily="34" charset="0"/>
              </a:rPr>
              <a:t>                                                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AEEEFB9-8118-4606-9026-1F730AD502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34" t="32589" r="28543" b="49808"/>
          <a:stretch/>
        </p:blipFill>
        <p:spPr>
          <a:xfrm>
            <a:off x="410494" y="4820337"/>
            <a:ext cx="1898727" cy="192041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0143EB7-686C-476C-92AD-568D248CD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856" y="4499761"/>
            <a:ext cx="3066554" cy="2267909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EFF12339-7E0D-4026-81D1-9D280805887E}"/>
              </a:ext>
            </a:extLst>
          </p:cNvPr>
          <p:cNvSpPr/>
          <p:nvPr/>
        </p:nvSpPr>
        <p:spPr>
          <a:xfrm>
            <a:off x="3894846" y="4136924"/>
            <a:ext cx="3017173" cy="451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lnSpc>
                <a:spcPct val="150000"/>
              </a:lnSpc>
            </a:pPr>
            <a:r>
              <a:rPr lang="es-ES" b="1" i="1" dirty="0">
                <a:latin typeface="Verdana" panose="020B0604030504040204" pitchFamily="34" charset="0"/>
              </a:rPr>
              <a:t>Lesiones de las aletas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55ABB78-0A9F-4205-B4D5-3F92CCC01EB6}"/>
              </a:ext>
            </a:extLst>
          </p:cNvPr>
          <p:cNvSpPr/>
          <p:nvPr/>
        </p:nvSpPr>
        <p:spPr>
          <a:xfrm>
            <a:off x="8473259" y="4051736"/>
            <a:ext cx="3648756" cy="451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lnSpc>
                <a:spcPct val="150000"/>
              </a:lnSpc>
            </a:pPr>
            <a:r>
              <a:rPr lang="es-ES" b="1" i="1" dirty="0">
                <a:latin typeface="Verdana" panose="020B0604030504040204" pitchFamily="34" charset="0"/>
              </a:rPr>
              <a:t>Podredumbre de las aletas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3F4DB00-4780-4589-A001-EC18575B1F7A}"/>
              </a:ext>
            </a:extLst>
          </p:cNvPr>
          <p:cNvSpPr/>
          <p:nvPr/>
        </p:nvSpPr>
        <p:spPr>
          <a:xfrm>
            <a:off x="561202" y="4404048"/>
            <a:ext cx="1563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>
                <a:latin typeface="Verdana" panose="020B0604030504040204" pitchFamily="34" charset="0"/>
              </a:rPr>
              <a:t>exoftalmia</a:t>
            </a:r>
            <a:endParaRPr lang="es-PE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F408458-A80D-48B5-8195-C7DF3D9AEF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396"/>
          <a:stretch/>
        </p:blipFill>
        <p:spPr>
          <a:xfrm>
            <a:off x="3992918" y="31938"/>
            <a:ext cx="1911992" cy="90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36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167B00-26AF-4CA4-8077-B565FC89D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92" t="29817" r="18636" b="45114"/>
          <a:stretch/>
        </p:blipFill>
        <p:spPr>
          <a:xfrm>
            <a:off x="192322" y="893981"/>
            <a:ext cx="5124745" cy="188308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51F76948-49E2-4AE2-B1F7-06F104B6587B}"/>
              </a:ext>
            </a:extLst>
          </p:cNvPr>
          <p:cNvSpPr/>
          <p:nvPr/>
        </p:nvSpPr>
        <p:spPr>
          <a:xfrm>
            <a:off x="5618089" y="695216"/>
            <a:ext cx="6682611" cy="3995317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457200">
              <a:lnSpc>
                <a:spcPct val="150000"/>
              </a:lnSpc>
            </a:pPr>
            <a:r>
              <a:rPr lang="es-ES" b="1" i="1" dirty="0">
                <a:highlight>
                  <a:srgbClr val="00FFFF"/>
                </a:highlight>
                <a:latin typeface="Verdana" panose="020B0604030504040204" pitchFamily="34" charset="0"/>
              </a:rPr>
              <a:t>Tratamiento </a:t>
            </a:r>
          </a:p>
          <a:p>
            <a:pPr algn="just" defTabSz="457200">
              <a:lnSpc>
                <a:spcPct val="150000"/>
              </a:lnSpc>
            </a:pPr>
            <a:r>
              <a:rPr lang="es-ES" i="1" dirty="0">
                <a:latin typeface="Verdana" panose="020B0604030504040204" pitchFamily="34" charset="0"/>
              </a:rPr>
              <a:t>Suministro de antibióticos por periodos de 3 a 5 días administrados en el agua o alimento </a:t>
            </a:r>
          </a:p>
          <a:p>
            <a:pPr algn="just" defTabSz="457200">
              <a:lnSpc>
                <a:spcPct val="150000"/>
              </a:lnSpc>
            </a:pPr>
            <a:r>
              <a:rPr lang="es-ES" i="1" dirty="0" err="1">
                <a:latin typeface="Verdana" panose="020B0604030504040204" pitchFamily="34" charset="0"/>
              </a:rPr>
              <a:t>Cloramfenicol</a:t>
            </a:r>
            <a:r>
              <a:rPr lang="es-ES" i="1" dirty="0">
                <a:latin typeface="Verdana" panose="020B0604030504040204" pitchFamily="34" charset="0"/>
              </a:rPr>
              <a:t> ( 2g./100L)</a:t>
            </a:r>
          </a:p>
          <a:p>
            <a:pPr algn="just" defTabSz="457200">
              <a:lnSpc>
                <a:spcPct val="150000"/>
              </a:lnSpc>
            </a:pPr>
            <a:r>
              <a:rPr lang="es-ES" i="1" dirty="0">
                <a:latin typeface="Verdana" panose="020B0604030504040204" pitchFamily="34" charset="0"/>
              </a:rPr>
              <a:t>Tetraciclina ( 2g./100L)</a:t>
            </a:r>
          </a:p>
          <a:p>
            <a:pPr algn="just" defTabSz="457200">
              <a:lnSpc>
                <a:spcPct val="150000"/>
              </a:lnSpc>
            </a:pPr>
            <a:r>
              <a:rPr lang="es-ES" i="1" dirty="0">
                <a:latin typeface="Verdana" panose="020B0604030504040204" pitchFamily="34" charset="0"/>
              </a:rPr>
              <a:t>Permanganato de potasio</a:t>
            </a:r>
          </a:p>
          <a:p>
            <a:pPr algn="just" defTabSz="457200">
              <a:lnSpc>
                <a:spcPct val="150000"/>
              </a:lnSpc>
            </a:pPr>
            <a:r>
              <a:rPr lang="es-ES" i="1" dirty="0">
                <a:latin typeface="Verdana" panose="020B0604030504040204" pitchFamily="34" charset="0"/>
              </a:rPr>
              <a:t>Solución madre: 10g./L de agua</a:t>
            </a:r>
          </a:p>
          <a:p>
            <a:pPr algn="just" defTabSz="457200">
              <a:lnSpc>
                <a:spcPct val="150000"/>
              </a:lnSpc>
            </a:pPr>
            <a:r>
              <a:rPr lang="es-ES" i="1" dirty="0">
                <a:latin typeface="Verdana" panose="020B0604030504040204" pitchFamily="34" charset="0"/>
              </a:rPr>
              <a:t>Dosis: 15 a 20 ml/100 L </a:t>
            </a:r>
          </a:p>
          <a:p>
            <a:pPr algn="just" defTabSz="457200">
              <a:lnSpc>
                <a:spcPct val="150000"/>
              </a:lnSpc>
            </a:pPr>
            <a:endParaRPr lang="es-PE" b="1" i="1" dirty="0">
              <a:latin typeface="Verdana" panose="020B060403050404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F2FBA14-66D5-4A15-B272-59D87435A14B}"/>
              </a:ext>
            </a:extLst>
          </p:cNvPr>
          <p:cNvSpPr/>
          <p:nvPr/>
        </p:nvSpPr>
        <p:spPr>
          <a:xfrm>
            <a:off x="493344" y="372051"/>
            <a:ext cx="2278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  <a:defRPr/>
            </a:pPr>
            <a:r>
              <a:rPr lang="es-ES" b="1" i="1" dirty="0" err="1">
                <a:latin typeface="Verdana" panose="020B0604030504040204" pitchFamily="34" charset="0"/>
              </a:rPr>
              <a:t>columnariosis</a:t>
            </a:r>
            <a:endParaRPr lang="es-PE" b="1" i="1" dirty="0">
              <a:latin typeface="Verdana" panose="020B0604030504040204" pitchFamily="34" charset="0"/>
            </a:endParaRPr>
          </a:p>
          <a:p>
            <a:pPr lvl="0" algn="just">
              <a:defRPr/>
            </a:pPr>
            <a:endParaRPr lang="es-ES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F7674B-AEFD-44A2-89ED-99939D00E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61" t="53269" r="15220" b="9383"/>
          <a:stretch/>
        </p:blipFill>
        <p:spPr>
          <a:xfrm>
            <a:off x="192322" y="3204938"/>
            <a:ext cx="5229230" cy="328101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1619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0E4B968-E5ED-4C59-9734-F0B2677040A3}"/>
              </a:ext>
            </a:extLst>
          </p:cNvPr>
          <p:cNvSpPr/>
          <p:nvPr/>
        </p:nvSpPr>
        <p:spPr>
          <a:xfrm>
            <a:off x="1185333" y="335973"/>
            <a:ext cx="9635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  <a:defRPr/>
            </a:pPr>
            <a:r>
              <a:rPr lang="es-PE" b="1" i="1" dirty="0" err="1">
                <a:latin typeface="Verdana" panose="020B0604030504040204" pitchFamily="34" charset="0"/>
              </a:rPr>
              <a:t>Yersiniosis</a:t>
            </a:r>
            <a:r>
              <a:rPr lang="es-PE" b="1" i="1" dirty="0">
                <a:latin typeface="Verdana" panose="020B0604030504040204" pitchFamily="34" charset="0"/>
              </a:rPr>
              <a:t> o enfermedad de la boca roja </a:t>
            </a:r>
            <a:r>
              <a:rPr lang="es-ES" b="1" i="1" dirty="0">
                <a:latin typeface="Verdana" panose="020B0604030504040204" pitchFamily="34" charset="0"/>
              </a:rPr>
              <a:t>(</a:t>
            </a:r>
            <a:r>
              <a:rPr lang="es-ES" b="1" i="1" dirty="0">
                <a:solidFill>
                  <a:srgbClr val="00B0F0"/>
                </a:solidFill>
                <a:latin typeface="Verdana" panose="020B0604030504040204" pitchFamily="34" charset="0"/>
              </a:rPr>
              <a:t>Yersinia </a:t>
            </a:r>
            <a:r>
              <a:rPr lang="es-ES" b="1" i="1" dirty="0" err="1">
                <a:solidFill>
                  <a:srgbClr val="00B0F0"/>
                </a:solidFill>
                <a:latin typeface="Verdana" panose="020B0604030504040204" pitchFamily="34" charset="0"/>
              </a:rPr>
              <a:t>ruckeri</a:t>
            </a:r>
            <a:r>
              <a:rPr lang="es-ES" b="1" i="1" dirty="0">
                <a:solidFill>
                  <a:srgbClr val="00B0F0"/>
                </a:solidFill>
                <a:latin typeface="Verdana" panose="020B0604030504040204" pitchFamily="34" charset="0"/>
              </a:rPr>
              <a:t> </a:t>
            </a:r>
            <a:r>
              <a:rPr lang="es-ES" b="1" i="1" dirty="0">
                <a:latin typeface="Verdana" panose="020B0604030504040204" pitchFamily="34" charset="0"/>
              </a:rPr>
              <a:t>)</a:t>
            </a:r>
            <a:endParaRPr lang="es-ES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2A6A7F1-EC95-43D8-8B60-4CD40FA3516F}"/>
              </a:ext>
            </a:extLst>
          </p:cNvPr>
          <p:cNvSpPr/>
          <p:nvPr/>
        </p:nvSpPr>
        <p:spPr>
          <a:xfrm>
            <a:off x="5065213" y="1525289"/>
            <a:ext cx="6436976" cy="1698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</a:pPr>
            <a:r>
              <a:rPr lang="es-ES" b="1" i="1" dirty="0">
                <a:highlight>
                  <a:srgbClr val="00FFFF"/>
                </a:highlight>
                <a:latin typeface="Verdana" panose="020B0604030504040204" pitchFamily="34" charset="0"/>
              </a:rPr>
              <a:t>Signos clínicos</a:t>
            </a:r>
          </a:p>
          <a:p>
            <a:pPr algn="just" defTabSz="457200">
              <a:lnSpc>
                <a:spcPct val="150000"/>
              </a:lnSpc>
            </a:pPr>
            <a:r>
              <a:rPr lang="es-ES" b="1" i="1" dirty="0">
                <a:latin typeface="Verdana" panose="020B0604030504040204" pitchFamily="34" charset="0"/>
              </a:rPr>
              <a:t>Laceraciones de tonalidades rojas en la boca del pez. Movimientos letárgicos. Pérdida de apetito. Hemorragias . </a:t>
            </a:r>
            <a:r>
              <a:rPr lang="es-ES" b="1" i="1" dirty="0" err="1">
                <a:latin typeface="Verdana" panose="020B0604030504040204" pitchFamily="34" charset="0"/>
              </a:rPr>
              <a:t>Oscurecimiemto</a:t>
            </a:r>
            <a:r>
              <a:rPr lang="es-ES" b="1" i="1" dirty="0">
                <a:latin typeface="Verdana" panose="020B0604030504040204" pitchFamily="34" charset="0"/>
              </a:rPr>
              <a:t> de la piel</a:t>
            </a:r>
            <a:endParaRPr lang="es-PE" b="1" i="1" dirty="0">
              <a:latin typeface="Verdana" panose="020B060403050404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63D2507-DBE8-4765-9EEA-ADCC853A6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67" y="1505498"/>
            <a:ext cx="3048000" cy="3048000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513CDC5D-0E4C-4328-B57D-C4A35F81820F}"/>
              </a:ext>
            </a:extLst>
          </p:cNvPr>
          <p:cNvSpPr/>
          <p:nvPr/>
        </p:nvSpPr>
        <p:spPr>
          <a:xfrm>
            <a:off x="5323123" y="4049925"/>
            <a:ext cx="6682611" cy="1813435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457200">
              <a:lnSpc>
                <a:spcPct val="150000"/>
              </a:lnSpc>
            </a:pPr>
            <a:r>
              <a:rPr lang="es-ES" b="1" i="1" dirty="0">
                <a:highlight>
                  <a:srgbClr val="00FFFF"/>
                </a:highlight>
                <a:latin typeface="Verdana" panose="020B0604030504040204" pitchFamily="34" charset="0"/>
              </a:rPr>
              <a:t>Tratamiento </a:t>
            </a:r>
          </a:p>
          <a:p>
            <a:pPr algn="just" defTabSz="457200">
              <a:lnSpc>
                <a:spcPct val="150000"/>
              </a:lnSpc>
            </a:pPr>
            <a:r>
              <a:rPr lang="es-ES" i="1" dirty="0">
                <a:latin typeface="Verdana" panose="020B0604030504040204" pitchFamily="34" charset="0"/>
              </a:rPr>
              <a:t>Suministro de antibióticos por periodos de 3 a 5 días administrados en el agua o alimento </a:t>
            </a:r>
          </a:p>
          <a:p>
            <a:pPr algn="just" defTabSz="457200">
              <a:lnSpc>
                <a:spcPct val="150000"/>
              </a:lnSpc>
            </a:pPr>
            <a:r>
              <a:rPr lang="es-ES" i="1" dirty="0">
                <a:latin typeface="Verdana" panose="020B0604030504040204" pitchFamily="34" charset="0"/>
              </a:rPr>
              <a:t>oxitetraciclinas</a:t>
            </a:r>
          </a:p>
          <a:p>
            <a:pPr algn="just" defTabSz="457200">
              <a:lnSpc>
                <a:spcPct val="150000"/>
              </a:lnSpc>
            </a:pPr>
            <a:endParaRPr lang="es-PE" b="1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188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2A548E78-4B5B-4447-BD32-E9AB0A72E9AD}"/>
              </a:ext>
            </a:extLst>
          </p:cNvPr>
          <p:cNvSpPr/>
          <p:nvPr/>
        </p:nvSpPr>
        <p:spPr>
          <a:xfrm>
            <a:off x="318520" y="136775"/>
            <a:ext cx="3674398" cy="450518"/>
          </a:xfrm>
          <a:prstGeom prst="roundRect">
            <a:avLst/>
          </a:prstGeom>
          <a:solidFill>
            <a:srgbClr val="C00000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457200">
              <a:lnSpc>
                <a:spcPct val="150000"/>
              </a:lnSpc>
            </a:pPr>
            <a:r>
              <a:rPr lang="es-ES" b="1" i="1" dirty="0">
                <a:solidFill>
                  <a:schemeClr val="bg1"/>
                </a:solidFill>
                <a:latin typeface="Verdana" panose="020B0604030504040204" pitchFamily="34" charset="0"/>
              </a:rPr>
              <a:t>Provocadas por hongos</a:t>
            </a:r>
            <a:endParaRPr lang="es-PE" b="1" i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39BE27-22A4-4EF3-9C6D-79683D6170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2" t="17361" r="71141" b="38880"/>
          <a:stretch/>
        </p:blipFill>
        <p:spPr>
          <a:xfrm>
            <a:off x="10161481" y="0"/>
            <a:ext cx="1913610" cy="261839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02AB44D-E616-48E1-BF18-2967C9A33CB4}"/>
              </a:ext>
            </a:extLst>
          </p:cNvPr>
          <p:cNvSpPr/>
          <p:nvPr/>
        </p:nvSpPr>
        <p:spPr>
          <a:xfrm>
            <a:off x="474133" y="795456"/>
            <a:ext cx="11428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s-ES" b="1" i="1" dirty="0">
                <a:latin typeface="Verdana" panose="020B0604030504040204" pitchFamily="34" charset="0"/>
              </a:rPr>
              <a:t>Las micosis tegumentarias son las mas importantes</a:t>
            </a:r>
          </a:p>
          <a:p>
            <a:pPr lvl="0" algn="just">
              <a:defRPr/>
            </a:pPr>
            <a:r>
              <a:rPr lang="es-ES" b="1" i="1" dirty="0">
                <a:latin typeface="Verdana" panose="020B0604030504040204" pitchFamily="34" charset="0"/>
              </a:rPr>
              <a:t> ( piel y de las branquias). Presentes en el agua, son oportunistas</a:t>
            </a:r>
            <a:endParaRPr lang="es-ES" dirty="0">
              <a:latin typeface="Verdana" panose="020B060403050404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53BC9AB-C095-4CFB-9FC8-723C9C39127D}"/>
              </a:ext>
            </a:extLst>
          </p:cNvPr>
          <p:cNvSpPr/>
          <p:nvPr/>
        </p:nvSpPr>
        <p:spPr>
          <a:xfrm>
            <a:off x="318520" y="1637276"/>
            <a:ext cx="6242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  <a:defRPr/>
            </a:pPr>
            <a:r>
              <a:rPr lang="es-ES" b="1" i="1" dirty="0" err="1">
                <a:latin typeface="Verdana" panose="020B0604030504040204" pitchFamily="34" charset="0"/>
              </a:rPr>
              <a:t>Saprolegniasis</a:t>
            </a:r>
            <a:r>
              <a:rPr lang="es-PE" b="1" i="1" dirty="0">
                <a:latin typeface="Verdana" panose="020B0604030504040204" pitchFamily="34" charset="0"/>
              </a:rPr>
              <a:t> </a:t>
            </a:r>
            <a:r>
              <a:rPr lang="es-ES" b="1" i="1" dirty="0">
                <a:latin typeface="Verdana" panose="020B0604030504040204" pitchFamily="34" charset="0"/>
              </a:rPr>
              <a:t>(</a:t>
            </a:r>
            <a:r>
              <a:rPr lang="es-ES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Saprolegnia</a:t>
            </a:r>
            <a:r>
              <a:rPr lang="es-ES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es-ES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sp</a:t>
            </a:r>
            <a:r>
              <a:rPr lang="es-ES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. </a:t>
            </a:r>
            <a:r>
              <a:rPr lang="es-ES" b="1" i="1" dirty="0">
                <a:latin typeface="Verdana" panose="020B0604030504040204" pitchFamily="34" charset="0"/>
              </a:rPr>
              <a:t>)</a:t>
            </a:r>
            <a:endParaRPr lang="es-ES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4AD3838-DB42-4A05-A8FB-F8AA68A7334B}"/>
              </a:ext>
            </a:extLst>
          </p:cNvPr>
          <p:cNvSpPr/>
          <p:nvPr/>
        </p:nvSpPr>
        <p:spPr>
          <a:xfrm>
            <a:off x="5535707" y="2202098"/>
            <a:ext cx="6366933" cy="2113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</a:pPr>
            <a:r>
              <a:rPr lang="es-ES" b="1" i="1" dirty="0">
                <a:highlight>
                  <a:srgbClr val="00FFFF"/>
                </a:highlight>
                <a:latin typeface="Verdana" panose="020B0604030504040204" pitchFamily="34" charset="0"/>
              </a:rPr>
              <a:t>Signos clínicos</a:t>
            </a:r>
          </a:p>
          <a:p>
            <a:pPr algn="just" defTabSz="457200">
              <a:lnSpc>
                <a:spcPct val="150000"/>
              </a:lnSpc>
            </a:pPr>
            <a:r>
              <a:rPr lang="es-ES" b="1" i="1" dirty="0">
                <a:latin typeface="Verdana" panose="020B0604030504040204" pitchFamily="34" charset="0"/>
              </a:rPr>
              <a:t>Produce colonias de forma  algodonosa  sobre la piel y branquias La mortalidad suele ser elevada en juveniles y huevos, ya que les impide el intercambio gaseo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00BCB17-040B-4C04-AB75-AC2204D5F94E}"/>
              </a:ext>
            </a:extLst>
          </p:cNvPr>
          <p:cNvSpPr/>
          <p:nvPr/>
        </p:nvSpPr>
        <p:spPr>
          <a:xfrm>
            <a:off x="5659865" y="4655902"/>
            <a:ext cx="6242775" cy="1911320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457200">
              <a:lnSpc>
                <a:spcPct val="150000"/>
              </a:lnSpc>
            </a:pPr>
            <a:r>
              <a:rPr lang="es-ES" b="1" i="1" dirty="0">
                <a:highlight>
                  <a:srgbClr val="00FFFF"/>
                </a:highlight>
                <a:latin typeface="Verdana" panose="020B0604030504040204" pitchFamily="34" charset="0"/>
              </a:rPr>
              <a:t>Tratamiento </a:t>
            </a:r>
          </a:p>
          <a:p>
            <a:pPr algn="just" defTabSz="457200">
              <a:lnSpc>
                <a:spcPct val="150000"/>
              </a:lnSpc>
            </a:pPr>
            <a:r>
              <a:rPr lang="es-ES" b="1" i="1" dirty="0">
                <a:latin typeface="Verdana" panose="020B0604030504040204" pitchFamily="34" charset="0"/>
              </a:rPr>
              <a:t>Cloruro de sodio ( 5g./L)</a:t>
            </a:r>
          </a:p>
          <a:p>
            <a:pPr algn="just" defTabSz="457200">
              <a:lnSpc>
                <a:spcPct val="150000"/>
              </a:lnSpc>
            </a:pPr>
            <a:r>
              <a:rPr lang="es-ES" b="1" i="1" dirty="0" err="1">
                <a:latin typeface="Verdana" panose="020B0604030504040204" pitchFamily="34" charset="0"/>
              </a:rPr>
              <a:t>Acriflavina</a:t>
            </a:r>
            <a:r>
              <a:rPr lang="es-ES" b="1" i="1" dirty="0">
                <a:latin typeface="Verdana" panose="020B0604030504040204" pitchFamily="34" charset="0"/>
              </a:rPr>
              <a:t>. Solución madre  10g./L de agua)</a:t>
            </a:r>
          </a:p>
          <a:p>
            <a:pPr algn="just" defTabSz="457200">
              <a:lnSpc>
                <a:spcPct val="150000"/>
              </a:lnSpc>
            </a:pPr>
            <a:r>
              <a:rPr lang="es-ES" b="1" i="1" dirty="0">
                <a:latin typeface="Verdana" panose="020B0604030504040204" pitchFamily="34" charset="0"/>
              </a:rPr>
              <a:t>Dosis 5ml. 10 L x3 días</a:t>
            </a:r>
          </a:p>
          <a:p>
            <a:pPr algn="just" defTabSz="457200">
              <a:lnSpc>
                <a:spcPct val="150000"/>
              </a:lnSpc>
            </a:pPr>
            <a:endParaRPr lang="es-PE" b="1" i="1" dirty="0">
              <a:latin typeface="Verdana" panose="020B060403050404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11DFAD7-A06D-498B-9206-54E920570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878"/>
          <a:stretch/>
        </p:blipFill>
        <p:spPr>
          <a:xfrm>
            <a:off x="289360" y="2341032"/>
            <a:ext cx="4940583" cy="1835916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5C93D468-33F1-4B53-BBD1-907D72680DE5}"/>
              </a:ext>
            </a:extLst>
          </p:cNvPr>
          <p:cNvSpPr/>
          <p:nvPr/>
        </p:nvSpPr>
        <p:spPr>
          <a:xfrm>
            <a:off x="289360" y="4315829"/>
            <a:ext cx="4483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prstClr val="black"/>
                </a:solidFill>
              </a:rPr>
              <a:t>Huevos de trucha afectados por formaciones blanquecinas compatibles con </a:t>
            </a:r>
            <a:r>
              <a:rPr lang="es-ES" i="1" dirty="0" err="1">
                <a:solidFill>
                  <a:prstClr val="black"/>
                </a:solidFill>
              </a:rPr>
              <a:t>Saprolegnia</a:t>
            </a:r>
            <a:endParaRPr lang="es-PE" i="1" dirty="0"/>
          </a:p>
        </p:txBody>
      </p:sp>
    </p:spTree>
    <p:extLst>
      <p:ext uri="{BB962C8B-B14F-4D97-AF65-F5344CB8AC3E}">
        <p14:creationId xmlns:p14="http://schemas.microsoft.com/office/powerpoint/2010/main" val="323296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C7CDB2A9-0E13-436B-B358-A71202EBD1D4}"/>
              </a:ext>
            </a:extLst>
          </p:cNvPr>
          <p:cNvSpPr/>
          <p:nvPr/>
        </p:nvSpPr>
        <p:spPr>
          <a:xfrm>
            <a:off x="931417" y="1162166"/>
            <a:ext cx="1816523" cy="5373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s-ES" sz="2200" b="1" dirty="0">
                <a:solidFill>
                  <a:srgbClr val="C00000"/>
                </a:solidFill>
                <a:latin typeface="Roboto"/>
              </a:rPr>
              <a:t>Enfermedad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5088E82-3D01-4F51-BA16-5E8C805AC8BD}"/>
              </a:ext>
            </a:extLst>
          </p:cNvPr>
          <p:cNvSpPr/>
          <p:nvPr/>
        </p:nvSpPr>
        <p:spPr>
          <a:xfrm>
            <a:off x="164389" y="2478172"/>
            <a:ext cx="4253540" cy="247151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rgbClr val="41AE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457200">
              <a:lnSpc>
                <a:spcPct val="150000"/>
              </a:lnSpc>
            </a:pPr>
            <a:r>
              <a:rPr lang="es-ES" sz="2200" kern="0" dirty="0">
                <a:solidFill>
                  <a:schemeClr val="bg1"/>
                </a:solidFill>
                <a:latin typeface="Google Sans"/>
              </a:rPr>
              <a:t>Alteración del estado fisiológico de un organismo manifestado por un conjunto de signos y síntomas ejercidos por la acción de un elemento patógeno . </a:t>
            </a:r>
            <a:endParaRPr lang="es-ES" sz="2200" dirty="0">
              <a:solidFill>
                <a:schemeClr val="bg1"/>
              </a:solidFill>
              <a:latin typeface="Google Sans"/>
            </a:endParaRPr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52A68B78-97D3-46BD-AEBE-3AEA395FE44E}"/>
              </a:ext>
            </a:extLst>
          </p:cNvPr>
          <p:cNvSpPr/>
          <p:nvPr/>
        </p:nvSpPr>
        <p:spPr>
          <a:xfrm>
            <a:off x="1839679" y="1860597"/>
            <a:ext cx="264114" cy="45653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0B6B23D6-1B9C-47EB-ABEB-D8CC8E3F0E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01" t="32317" r="22761" b="16836"/>
          <a:stretch/>
        </p:blipFill>
        <p:spPr>
          <a:xfrm>
            <a:off x="4634995" y="1511495"/>
            <a:ext cx="7392616" cy="510226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5CFDCAF-5A1A-423C-BED8-FD1CED366971}"/>
              </a:ext>
            </a:extLst>
          </p:cNvPr>
          <p:cNvSpPr/>
          <p:nvPr/>
        </p:nvSpPr>
        <p:spPr>
          <a:xfrm>
            <a:off x="2291159" y="228419"/>
            <a:ext cx="10160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i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PATOLOGÍA ACUÍCOLA.</a:t>
            </a:r>
          </a:p>
          <a:p>
            <a:pPr marL="0" lvl="8" algn="ctr"/>
            <a:r>
              <a:rPr lang="es-ES" sz="28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surgen las enfermedades  en las granjas piscícolas?</a:t>
            </a:r>
          </a:p>
        </p:txBody>
      </p:sp>
    </p:spTree>
    <p:extLst>
      <p:ext uri="{BB962C8B-B14F-4D97-AF65-F5344CB8AC3E}">
        <p14:creationId xmlns:p14="http://schemas.microsoft.com/office/powerpoint/2010/main" val="559608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C159EBB-B600-4831-9417-0B3DE5D585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97" t="21921" r="14263" b="6666"/>
          <a:stretch/>
        </p:blipFill>
        <p:spPr>
          <a:xfrm>
            <a:off x="325464" y="123987"/>
            <a:ext cx="4458214" cy="348711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91BE338-FAC4-472F-9A53-881654A7CA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54" t="16949" r="14987" b="13899"/>
          <a:stretch/>
        </p:blipFill>
        <p:spPr>
          <a:xfrm>
            <a:off x="5563891" y="123987"/>
            <a:ext cx="4928461" cy="374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49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3703F2B-0708-4168-B258-D52061674306}"/>
              </a:ext>
            </a:extLst>
          </p:cNvPr>
          <p:cNvSpPr/>
          <p:nvPr/>
        </p:nvSpPr>
        <p:spPr>
          <a:xfrm>
            <a:off x="1405238" y="5951718"/>
            <a:ext cx="881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600" dirty="0"/>
              <a:t>https://www.fao.org/fishery/docs/CDrom/FAO_Training/FAO_Training/General/x6709s/x6709s15.htm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B5F57DC-8667-4F3A-8187-B9E341A275D3}"/>
              </a:ext>
            </a:extLst>
          </p:cNvPr>
          <p:cNvSpPr/>
          <p:nvPr/>
        </p:nvSpPr>
        <p:spPr>
          <a:xfrm>
            <a:off x="626301" y="49948"/>
            <a:ext cx="1079859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-457200" algn="just">
              <a:buFont typeface="Wingdings" panose="05000000000000000000" pitchFamily="2" charset="2"/>
              <a:buChar char="v"/>
            </a:pPr>
            <a:r>
              <a:rPr lang="es-ES" sz="28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Productos químicos comunes para prevenir y curar las enfermedades en peces. </a:t>
            </a:r>
            <a:r>
              <a:rPr lang="es-E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(P=</a:t>
            </a:r>
            <a:r>
              <a:rPr lang="es-ES" sz="2400" b="1" i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preventivo.C</a:t>
            </a:r>
            <a:r>
              <a:rPr lang="es-E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=curativo)</a:t>
            </a:r>
            <a:endParaRPr lang="es-ES" sz="24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</a:endParaRP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4153263E-A8D5-4550-BC81-F9CC9B094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043873"/>
              </p:ext>
            </p:extLst>
          </p:nvPr>
        </p:nvGraphicFramePr>
        <p:xfrm>
          <a:off x="1503123" y="1290181"/>
          <a:ext cx="7578246" cy="46615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8340">
                  <a:extLst>
                    <a:ext uri="{9D8B030D-6E8A-4147-A177-3AD203B41FA5}">
                      <a16:colId xmlns:a16="http://schemas.microsoft.com/office/drawing/2014/main" val="152811490"/>
                    </a:ext>
                  </a:extLst>
                </a:gridCol>
                <a:gridCol w="1413571">
                  <a:extLst>
                    <a:ext uri="{9D8B030D-6E8A-4147-A177-3AD203B41FA5}">
                      <a16:colId xmlns:a16="http://schemas.microsoft.com/office/drawing/2014/main" val="2758751587"/>
                    </a:ext>
                  </a:extLst>
                </a:gridCol>
                <a:gridCol w="1088188">
                  <a:extLst>
                    <a:ext uri="{9D8B030D-6E8A-4147-A177-3AD203B41FA5}">
                      <a16:colId xmlns:a16="http://schemas.microsoft.com/office/drawing/2014/main" val="1910593290"/>
                    </a:ext>
                  </a:extLst>
                </a:gridCol>
                <a:gridCol w="979214">
                  <a:extLst>
                    <a:ext uri="{9D8B030D-6E8A-4147-A177-3AD203B41FA5}">
                      <a16:colId xmlns:a16="http://schemas.microsoft.com/office/drawing/2014/main" val="248145430"/>
                    </a:ext>
                  </a:extLst>
                </a:gridCol>
                <a:gridCol w="897007">
                  <a:extLst>
                    <a:ext uri="{9D8B030D-6E8A-4147-A177-3AD203B41FA5}">
                      <a16:colId xmlns:a16="http://schemas.microsoft.com/office/drawing/2014/main" val="358454705"/>
                    </a:ext>
                  </a:extLst>
                </a:gridCol>
                <a:gridCol w="829495">
                  <a:extLst>
                    <a:ext uri="{9D8B030D-6E8A-4147-A177-3AD203B41FA5}">
                      <a16:colId xmlns:a16="http://schemas.microsoft.com/office/drawing/2014/main" val="1883732222"/>
                    </a:ext>
                  </a:extLst>
                </a:gridCol>
                <a:gridCol w="992431">
                  <a:extLst>
                    <a:ext uri="{9D8B030D-6E8A-4147-A177-3AD203B41FA5}">
                      <a16:colId xmlns:a16="http://schemas.microsoft.com/office/drawing/2014/main" val="2082689196"/>
                    </a:ext>
                  </a:extLst>
                </a:gridCol>
              </a:tblGrid>
              <a:tr h="5040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Producto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Químico 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Sólido/líquido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Estanques de tierra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Tanques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Equipo 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huevos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Juveniles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7334712"/>
                  </a:ext>
                </a:extLst>
              </a:tr>
              <a:tr h="291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Cal viva 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S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P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 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0334644"/>
                  </a:ext>
                </a:extLst>
              </a:tr>
              <a:tr h="291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Cal hidratada 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S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P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443625"/>
                  </a:ext>
                </a:extLst>
              </a:tr>
              <a:tr h="470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Lejía doméstica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L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p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p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7917419"/>
                  </a:ext>
                </a:extLst>
              </a:tr>
              <a:tr h="5040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Lejía líquida de cloro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L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P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 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4191932"/>
                  </a:ext>
                </a:extLst>
              </a:tr>
              <a:tr h="5040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Lejía de cloro en polvo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p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p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346812"/>
                  </a:ext>
                </a:extLst>
              </a:tr>
              <a:tr h="291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Sal común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P/C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3038043"/>
                  </a:ext>
                </a:extLst>
              </a:tr>
              <a:tr h="291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Formalina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L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C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27076"/>
                  </a:ext>
                </a:extLst>
              </a:tr>
              <a:tr h="5040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Verde de malaquita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S/L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P/C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C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2501331"/>
                  </a:ext>
                </a:extLst>
              </a:tr>
              <a:tr h="5040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Permanganato de potasio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S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P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P/c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5918095"/>
                  </a:ext>
                </a:extLst>
              </a:tr>
              <a:tr h="5040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Sulfato de cobre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S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</a:rPr>
                        <a:t>P/C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6345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2890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1D72F10-E4AA-4AF1-83D4-2F62D39B0CB1}"/>
              </a:ext>
            </a:extLst>
          </p:cNvPr>
          <p:cNvSpPr/>
          <p:nvPr/>
        </p:nvSpPr>
        <p:spPr>
          <a:xfrm>
            <a:off x="413161" y="550009"/>
            <a:ext cx="10634796" cy="1282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>
                <a:solidFill>
                  <a:srgbClr val="212529"/>
                </a:solidFill>
                <a:latin typeface="Verdana" panose="020B0604030504040204" pitchFamily="34" charset="0"/>
              </a:rPr>
              <a:t>Las enfermedades víricas se caracterizan por </a:t>
            </a:r>
            <a:r>
              <a:rPr lang="es-ES" b="1" dirty="0">
                <a:solidFill>
                  <a:srgbClr val="212529"/>
                </a:solidFill>
                <a:latin typeface="Verdana" panose="020B0604030504040204" pitchFamily="34" charset="0"/>
              </a:rPr>
              <a:t>muertes repentinas y altas tasas de mortalidad</a:t>
            </a:r>
            <a:r>
              <a:rPr lang="es-ES" dirty="0">
                <a:solidFill>
                  <a:srgbClr val="212529"/>
                </a:solidFill>
                <a:latin typeface="Verdana" panose="020B0604030504040204" pitchFamily="34" charset="0"/>
              </a:rPr>
              <a:t>. Existen vacunas para algunas de estas enfermedades, pero no son altamente eficaces y no existen tratamientos efectivos.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BF86065-4DB6-463B-8B01-5B024D1782A8}"/>
              </a:ext>
            </a:extLst>
          </p:cNvPr>
          <p:cNvSpPr/>
          <p:nvPr/>
        </p:nvSpPr>
        <p:spPr>
          <a:xfrm>
            <a:off x="557343" y="2026573"/>
            <a:ext cx="9318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  <a:defRPr/>
            </a:pPr>
            <a:r>
              <a:rPr lang="es-ES" b="1" i="1" dirty="0">
                <a:latin typeface="Verdana" panose="020B0604030504040204" pitchFamily="34" charset="0"/>
              </a:rPr>
              <a:t>Necrosis hematopoyética infecciosa</a:t>
            </a:r>
            <a:r>
              <a:rPr lang="es-PE" b="1" i="1" dirty="0">
                <a:latin typeface="Verdana" panose="020B0604030504040204" pitchFamily="34" charset="0"/>
              </a:rPr>
              <a:t> </a:t>
            </a:r>
            <a:r>
              <a:rPr lang="es-ES" b="1" i="1" dirty="0">
                <a:latin typeface="Verdana" panose="020B0604030504040204" pitchFamily="34" charset="0"/>
              </a:rPr>
              <a:t>( </a:t>
            </a:r>
            <a:r>
              <a:rPr lang="es-ES" b="1" i="1" dirty="0" err="1">
                <a:latin typeface="Verdana" panose="020B0604030504040204" pitchFamily="34" charset="0"/>
              </a:rPr>
              <a:t>Rhabdovirus</a:t>
            </a:r>
            <a:r>
              <a:rPr lang="es-ES" b="1" i="1" dirty="0">
                <a:latin typeface="Verdana" panose="020B0604030504040204" pitchFamily="34" charset="0"/>
              </a:rPr>
              <a:t>. IHNV</a:t>
            </a:r>
            <a:r>
              <a:rPr lang="es-ES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. </a:t>
            </a:r>
            <a:r>
              <a:rPr lang="es-ES" b="1" i="1" dirty="0">
                <a:latin typeface="Verdana" panose="020B0604030504040204" pitchFamily="34" charset="0"/>
              </a:rPr>
              <a:t>)</a:t>
            </a:r>
            <a:endParaRPr lang="es-ES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3082014-83E7-4DD3-87E5-8DA350917BA8}"/>
              </a:ext>
            </a:extLst>
          </p:cNvPr>
          <p:cNvSpPr/>
          <p:nvPr/>
        </p:nvSpPr>
        <p:spPr>
          <a:xfrm>
            <a:off x="318520" y="136775"/>
            <a:ext cx="3674398" cy="450518"/>
          </a:xfrm>
          <a:prstGeom prst="roundRect">
            <a:avLst/>
          </a:prstGeom>
          <a:solidFill>
            <a:srgbClr val="C00000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457200">
              <a:lnSpc>
                <a:spcPct val="150000"/>
              </a:lnSpc>
            </a:pPr>
            <a:r>
              <a:rPr lang="es-ES" b="1" i="1" dirty="0">
                <a:solidFill>
                  <a:schemeClr val="bg1"/>
                </a:solidFill>
                <a:latin typeface="Verdana" panose="020B0604030504040204" pitchFamily="34" charset="0"/>
              </a:rPr>
              <a:t>Provocadas por virus</a:t>
            </a:r>
            <a:endParaRPr lang="es-PE" b="1" i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699450F-8E2A-4A69-8688-A72B8BE09035}"/>
              </a:ext>
            </a:extLst>
          </p:cNvPr>
          <p:cNvSpPr/>
          <p:nvPr/>
        </p:nvSpPr>
        <p:spPr>
          <a:xfrm>
            <a:off x="5341863" y="2597573"/>
            <a:ext cx="6436976" cy="2529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</a:pPr>
            <a:r>
              <a:rPr lang="es-ES" b="1" i="1" dirty="0">
                <a:highlight>
                  <a:srgbClr val="00FFFF"/>
                </a:highlight>
                <a:latin typeface="Verdana" panose="020B0604030504040204" pitchFamily="34" charset="0"/>
              </a:rPr>
              <a:t>Signos clínicos</a:t>
            </a:r>
          </a:p>
          <a:p>
            <a:pPr algn="just" defTabSz="457200">
              <a:lnSpc>
                <a:spcPct val="150000"/>
              </a:lnSpc>
            </a:pPr>
            <a:r>
              <a:rPr lang="es-ES" b="1" i="1" dirty="0">
                <a:latin typeface="Verdana" panose="020B0604030504040204" pitchFamily="34" charset="0"/>
              </a:rPr>
              <a:t>Distensión abdominal, Esplenomegalia exoftalmia. Comúnmente con formas fecales alargadas y transparentes que penden del ano. Hemorragias petequiales base de aletas en boca, piel y ano</a:t>
            </a:r>
            <a:endParaRPr lang="es-PE" b="1" i="1" dirty="0">
              <a:latin typeface="Verdana" panose="020B060403050404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05D90F9-E70A-4ACD-A41F-3EE69D266776}"/>
              </a:ext>
            </a:extLst>
          </p:cNvPr>
          <p:cNvSpPr/>
          <p:nvPr/>
        </p:nvSpPr>
        <p:spPr>
          <a:xfrm>
            <a:off x="5216677" y="5080689"/>
            <a:ext cx="6436976" cy="1698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</a:pPr>
            <a:r>
              <a:rPr lang="es-ES" b="1" i="1" dirty="0">
                <a:highlight>
                  <a:srgbClr val="00FFFF"/>
                </a:highlight>
                <a:latin typeface="Verdana" panose="020B0604030504040204" pitchFamily="34" charset="0"/>
              </a:rPr>
              <a:t>control</a:t>
            </a:r>
          </a:p>
          <a:p>
            <a:pPr algn="just" defTabSz="457200">
              <a:lnSpc>
                <a:spcPct val="150000"/>
              </a:lnSpc>
            </a:pPr>
            <a:r>
              <a:rPr lang="es-ES" b="1" i="1" dirty="0">
                <a:latin typeface="Verdana" panose="020B0604030504040204" pitchFamily="34" charset="0"/>
              </a:rPr>
              <a:t>Los brotes se controlan mediante sacrificio, desinfección y cuarentena.  Los huevos se desinfectan con solución yodada. </a:t>
            </a:r>
            <a:endParaRPr lang="es-PE" b="1" i="1" dirty="0">
              <a:latin typeface="Verdana" panose="020B060403050404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7DF3A2A-66DC-437E-94BF-1EC3D9D0A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27" y="2749610"/>
            <a:ext cx="2656026" cy="22254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9CF30FC-34C8-4207-9844-A6DB3DBBB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268" r="37738"/>
          <a:stretch/>
        </p:blipFill>
        <p:spPr>
          <a:xfrm>
            <a:off x="413161" y="4759890"/>
            <a:ext cx="2884944" cy="213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10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B63530BF-498C-4F3C-8DB9-263118D617C5}"/>
              </a:ext>
            </a:extLst>
          </p:cNvPr>
          <p:cNvSpPr/>
          <p:nvPr/>
        </p:nvSpPr>
        <p:spPr>
          <a:xfrm>
            <a:off x="2852569" y="500832"/>
            <a:ext cx="539629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i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SANIDAD ACUICOLA .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F7D7EA3-F25C-4308-8B80-86043727B26A}"/>
              </a:ext>
            </a:extLst>
          </p:cNvPr>
          <p:cNvSpPr/>
          <p:nvPr/>
        </p:nvSpPr>
        <p:spPr>
          <a:xfrm>
            <a:off x="249561" y="175124"/>
            <a:ext cx="1169287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EE2A19F0-A852-4689-A39B-57843C4C3C7C}"/>
              </a:ext>
            </a:extLst>
          </p:cNvPr>
          <p:cNvSpPr/>
          <p:nvPr/>
        </p:nvSpPr>
        <p:spPr>
          <a:xfrm>
            <a:off x="548497" y="1439334"/>
            <a:ext cx="7700370" cy="31377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rgbClr val="41AE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457200"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Es el conjunto de prácticas de manejo que van encaminadas a reducir la entrada y transmisión de agentes patógenos y sus vectores en los estanques de cultivo que puedan afectar a la sanidad, el bienestar y los rendimientos productivos de los peces.</a:t>
            </a:r>
            <a:endParaRPr lang="es-PE" sz="2200" kern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033440A4-D760-4A5E-84D9-3D460260B0D6}"/>
              </a:ext>
            </a:extLst>
          </p:cNvPr>
          <p:cNvSpPr/>
          <p:nvPr/>
        </p:nvSpPr>
        <p:spPr>
          <a:xfrm rot="16200000">
            <a:off x="8451365" y="2303711"/>
            <a:ext cx="501997" cy="906992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2E415AA-47B2-4F77-916C-A333C9EABD8B}"/>
              </a:ext>
            </a:extLst>
          </p:cNvPr>
          <p:cNvSpPr/>
          <p:nvPr/>
        </p:nvSpPr>
        <p:spPr>
          <a:xfrm>
            <a:off x="9379445" y="1980680"/>
            <a:ext cx="2424810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s-ES" sz="2200" b="1" dirty="0">
                <a:solidFill>
                  <a:srgbClr val="C00000"/>
                </a:solidFill>
                <a:latin typeface="Roboto"/>
              </a:rPr>
              <a:t>rendimiento productivo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62BF9ED-A825-4C58-95E6-66F73D453FBE}"/>
              </a:ext>
            </a:extLst>
          </p:cNvPr>
          <p:cNvSpPr/>
          <p:nvPr/>
        </p:nvSpPr>
        <p:spPr>
          <a:xfrm>
            <a:off x="194322" y="6634874"/>
            <a:ext cx="1169287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1853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068295AC-78F5-4702-8CAB-DC5E0FC339F3}"/>
              </a:ext>
            </a:extLst>
          </p:cNvPr>
          <p:cNvSpPr/>
          <p:nvPr/>
        </p:nvSpPr>
        <p:spPr>
          <a:xfrm>
            <a:off x="-1302717" y="117810"/>
            <a:ext cx="92616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-457200" algn="ctr">
              <a:buFont typeface="Wingdings" panose="05000000000000000000" pitchFamily="2" charset="2"/>
              <a:buChar char="v"/>
            </a:pPr>
            <a:r>
              <a:rPr lang="es-ES" sz="28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Medidas para la Prevención y control (bioseguridad)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B843729-BF35-40EA-A4DC-49C6454DC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43" y="4180115"/>
            <a:ext cx="8294396" cy="25092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FBB8378-8A99-44ED-883E-CF7BFB9B94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17" b="33883"/>
          <a:stretch/>
        </p:blipFill>
        <p:spPr>
          <a:xfrm>
            <a:off x="402137" y="814611"/>
            <a:ext cx="5179556" cy="30879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DB9ED72-5CAC-495B-BD77-944C41D2F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019" y="4180115"/>
            <a:ext cx="2831843" cy="2510812"/>
          </a:xfrm>
          <a:prstGeom prst="rect">
            <a:avLst/>
          </a:prstGeom>
        </p:spPr>
      </p:pic>
      <p:pic>
        <p:nvPicPr>
          <p:cNvPr id="1026" name="Picture 2" descr="https://www.pisciculturaglobal.com/wp-content/uploads/2019/09/BLOQUE-5-TABLA-BIOMASA.jpg">
            <a:extLst>
              <a:ext uri="{FF2B5EF4-FFF2-40B4-BE49-F238E27FC236}">
                <a16:creationId xmlns:a16="http://schemas.microsoft.com/office/drawing/2014/main" id="{EB28C55B-C138-4EAE-A5B1-FBFA167E4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10" y="738198"/>
            <a:ext cx="2170058" cy="235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225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5E945E1-794D-4F79-A0A6-D2D97C054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24" t="32995" r="20049" b="46892"/>
          <a:stretch/>
        </p:blipFill>
        <p:spPr>
          <a:xfrm>
            <a:off x="-232063" y="399005"/>
            <a:ext cx="7629442" cy="17641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BF8D08E-74FD-49E0-84F9-B708FA7C98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71" t="44522" r="42193" b="42464"/>
          <a:stretch/>
        </p:blipFill>
        <p:spPr>
          <a:xfrm>
            <a:off x="157382" y="3991312"/>
            <a:ext cx="5788306" cy="140703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4FF9E08-5CC4-4E4D-85A3-1243AA388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402" y="4042797"/>
            <a:ext cx="1611824" cy="21120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198C573-4A74-48B5-915C-2915ABB98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7691" y="399005"/>
            <a:ext cx="4314457" cy="264929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63EDF84-A2E5-457E-A24C-2D58FD0610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234" t="32396" r="32766" b="52559"/>
          <a:stretch/>
        </p:blipFill>
        <p:spPr>
          <a:xfrm>
            <a:off x="7397379" y="4169880"/>
            <a:ext cx="4314457" cy="163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60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959A29F-8261-4B7A-BE58-BE1527C30F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25" t="31865" r="20538" b="36271"/>
          <a:stretch/>
        </p:blipFill>
        <p:spPr>
          <a:xfrm>
            <a:off x="475251" y="3129552"/>
            <a:ext cx="10273241" cy="372162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4A49A29-338E-4E2B-AF6E-E8E9B23FE9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887"/>
          <a:stretch/>
        </p:blipFill>
        <p:spPr>
          <a:xfrm>
            <a:off x="0" y="430452"/>
            <a:ext cx="6417734" cy="95808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B2ECFBA-6086-4CDE-A021-F573BFB90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433" y="266133"/>
            <a:ext cx="2453745" cy="20585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497CE43-51E7-4FC6-BA37-3E953B892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4878" y="203977"/>
            <a:ext cx="2926334" cy="206062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F77B09E-D6A8-46CF-8289-F0CE2C98C1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2720"/>
          <a:stretch/>
        </p:blipFill>
        <p:spPr>
          <a:xfrm>
            <a:off x="475251" y="1498594"/>
            <a:ext cx="5762712" cy="1228516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5544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55D2640-0E91-43A1-8D5C-093679D9284D}"/>
              </a:ext>
            </a:extLst>
          </p:cNvPr>
          <p:cNvSpPr/>
          <p:nvPr/>
        </p:nvSpPr>
        <p:spPr>
          <a:xfrm>
            <a:off x="-897467" y="32344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-457200" algn="ctr">
              <a:buFont typeface="Wingdings" panose="05000000000000000000" pitchFamily="2" charset="2"/>
              <a:buChar char="v"/>
            </a:pPr>
            <a:r>
              <a:rPr lang="es-ES" sz="2800" b="1" i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HISTORIAL CLÍNICO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354D6D6-7047-441D-A5F9-562A6CB857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7700358"/>
              </p:ext>
            </p:extLst>
          </p:nvPr>
        </p:nvGraphicFramePr>
        <p:xfrm>
          <a:off x="745067" y="736600"/>
          <a:ext cx="11209866" cy="5858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1471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9B6B7EF-2766-4BE3-98E0-1FBC605402C7}"/>
              </a:ext>
            </a:extLst>
          </p:cNvPr>
          <p:cNvSpPr/>
          <p:nvPr/>
        </p:nvSpPr>
        <p:spPr>
          <a:xfrm>
            <a:off x="592667" y="988410"/>
            <a:ext cx="1075266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/>
              <a:t>En caso  de Aparición de Enfermedades el piscicultor debe realizar, durante sus actividades rutinarias, observaciones del comportamiento de los peces, de tal forma que pueda identificar posibles problemas de salud y tomar las medidas oportunas para controlar o disminuir los efectos producidos. Al detectarse una situación anormal en el comportamiento de los peces, el piscicultor debe contactarse lo antes posible con un especialista o su extensionista. </a:t>
            </a:r>
          </a:p>
          <a:p>
            <a:pPr algn="just"/>
            <a:endParaRPr lang="es-ES" sz="2400" dirty="0"/>
          </a:p>
          <a:p>
            <a:pPr algn="just"/>
            <a:r>
              <a:rPr lang="es-ES" sz="2400" dirty="0"/>
              <a:t>En general los técnicos son escasos y se encuentran alejados de la finca de producción, por lo que el productor debe conocer las acciones básicas a realizar para que el técnico interviniente disponga de las herramientas para una identificación correcta de la causa de enfermedad. </a:t>
            </a:r>
            <a:endParaRPr lang="es-PE" sz="24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B818559-EFCC-4313-B4AF-F8DD04D6762A}"/>
              </a:ext>
            </a:extLst>
          </p:cNvPr>
          <p:cNvSpPr/>
          <p:nvPr/>
        </p:nvSpPr>
        <p:spPr>
          <a:xfrm>
            <a:off x="3048000" y="0"/>
            <a:ext cx="41248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i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Métodos de </a:t>
            </a:r>
            <a:r>
              <a:rPr lang="es-ES" sz="2800" b="1" i="1" spc="5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Intervencion</a:t>
            </a:r>
            <a:r>
              <a:rPr lang="es-ES" sz="2800" b="1" i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691172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16AD887D-F411-470F-9E21-1A015E9C0F92}"/>
              </a:ext>
            </a:extLst>
          </p:cNvPr>
          <p:cNvSpPr/>
          <p:nvPr/>
        </p:nvSpPr>
        <p:spPr>
          <a:xfrm>
            <a:off x="3048000" y="0"/>
            <a:ext cx="4939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i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Obtención y envío de muestras</a:t>
            </a:r>
            <a:endParaRPr lang="es-PE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BF6CAD4-5BB3-46FA-A5BD-031DC0C38454}"/>
              </a:ext>
            </a:extLst>
          </p:cNvPr>
          <p:cNvSpPr/>
          <p:nvPr/>
        </p:nvSpPr>
        <p:spPr>
          <a:xfrm>
            <a:off x="694267" y="1074410"/>
            <a:ext cx="11209866" cy="498726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rgbClr val="41AE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342900" indent="-342900" algn="just" defTabSz="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bg1"/>
                </a:solidFill>
              </a:rPr>
              <a:t>Elegir peces que manifiestan la enfermedad y que aun estén vivos (moribundos) o enviar muestras de peces, con muerte lo más recientemente posible.</a:t>
            </a:r>
          </a:p>
          <a:p>
            <a:pPr marL="342900" indent="-342900" algn="just" defTabSz="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bg1"/>
                </a:solidFill>
              </a:rPr>
              <a:t>Enviar cuatro a seis peces representativos del problema evidenciado.</a:t>
            </a:r>
          </a:p>
          <a:p>
            <a:pPr marL="342900" indent="-342900" algn="just" defTabSz="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bg1"/>
                </a:solidFill>
              </a:rPr>
              <a:t>La muestra debe ir acompañada de los datos del establecimiento y las informaciones recopiladas en el historial clínico y la evaluación in situ</a:t>
            </a:r>
          </a:p>
          <a:p>
            <a:pPr marL="342900" indent="-342900" algn="just" defTabSz="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bg1"/>
                </a:solidFill>
              </a:rPr>
              <a:t>Colocar las muestras frescas en bolsas plásticas limpias y en un recipiente con hielo, evitando el contacto directo de unas bolsas con otras.</a:t>
            </a:r>
          </a:p>
          <a:p>
            <a:pPr marL="342900" indent="-342900" algn="just" defTabSz="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bg1"/>
                </a:solidFill>
              </a:rPr>
              <a:t>En lo posible realizar disecciones para obtener muestra de órganos internos especialmente hígado, bazo, riñón, intestinos y músculos.</a:t>
            </a:r>
          </a:p>
        </p:txBody>
      </p:sp>
    </p:spTree>
    <p:extLst>
      <p:ext uri="{BB962C8B-B14F-4D97-AF65-F5344CB8AC3E}">
        <p14:creationId xmlns:p14="http://schemas.microsoft.com/office/powerpoint/2010/main" val="2810249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872A5EE-667F-4CDF-916A-3863CAE476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4" t="31186" r="35416" b="24520"/>
          <a:stretch/>
        </p:blipFill>
        <p:spPr>
          <a:xfrm>
            <a:off x="1333140" y="850780"/>
            <a:ext cx="7997125" cy="45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42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36E99D7-4DE4-4C37-94C0-29799D89B507}"/>
              </a:ext>
            </a:extLst>
          </p:cNvPr>
          <p:cNvSpPr/>
          <p:nvPr/>
        </p:nvSpPr>
        <p:spPr>
          <a:xfrm>
            <a:off x="3048000" y="0"/>
            <a:ext cx="4939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i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Obtención y envío de muestras</a:t>
            </a:r>
            <a:endParaRPr lang="es-PE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FFF0FA9-8D01-4E44-9914-75FC2D33D0E6}"/>
              </a:ext>
            </a:extLst>
          </p:cNvPr>
          <p:cNvSpPr/>
          <p:nvPr/>
        </p:nvSpPr>
        <p:spPr>
          <a:xfrm>
            <a:off x="1" y="722422"/>
            <a:ext cx="7340252" cy="437567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rgbClr val="41AE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342900" indent="-342900" algn="just" defTabSz="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bg1"/>
                </a:solidFill>
              </a:rPr>
              <a:t>El productor puede realizar procedimientos sencillos para obtener y enviar órganos internos al laboratorio.</a:t>
            </a:r>
          </a:p>
          <a:p>
            <a:pPr marL="342900" indent="-342900" algn="just" defTabSz="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bg1"/>
                </a:solidFill>
              </a:rPr>
              <a:t> Para el efecto debe realizar un corte al costado del vientre del pez y extraer algunos órganos fácilmente reconocibles como el hígado, el intestino y el estomago. Posteriormente debe ubicarlos en recipientes limpios de cristal o plástico y agregarles los fijadores</a:t>
            </a:r>
            <a:endParaRPr lang="es-PE" sz="2400" dirty="0">
              <a:solidFill>
                <a:schemeClr val="bg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07E82EB-5FBA-42F6-8037-D5F96DEBD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222" y="346276"/>
            <a:ext cx="4344778" cy="616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50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0CDFC1C-0CF8-4880-B56A-5897AB4DD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006" y="0"/>
            <a:ext cx="4809994" cy="471695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393C4B0-B412-4780-BD0B-7A8921909563}"/>
              </a:ext>
            </a:extLst>
          </p:cNvPr>
          <p:cNvSpPr/>
          <p:nvPr/>
        </p:nvSpPr>
        <p:spPr>
          <a:xfrm>
            <a:off x="229507" y="191849"/>
            <a:ext cx="7152499" cy="443326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rgbClr val="41AE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342900" indent="-342900" algn="just" defTabSz="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bg1"/>
                </a:solidFill>
              </a:rPr>
              <a:t>Colectar muestras de agua para diagnostico de posibles enfermedades.</a:t>
            </a:r>
          </a:p>
          <a:p>
            <a:pPr marL="342900" indent="-342900" algn="just" defTabSz="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bg1"/>
                </a:solidFill>
              </a:rPr>
              <a:t>Colectar agua en botella de aprox. 750 ml . recoger el agua al menos 30 cm por debajo de la superficie</a:t>
            </a:r>
          </a:p>
          <a:p>
            <a:pPr marL="342900" indent="-342900" algn="just" defTabSz="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bg1"/>
                </a:solidFill>
              </a:rPr>
              <a:t>Colectar promedio de 500 ml y mantener a 20 22 º C.</a:t>
            </a:r>
          </a:p>
          <a:p>
            <a:pPr marL="342900" indent="-342900" algn="just" defTabSz="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chemeClr val="bg1"/>
                </a:solidFill>
              </a:rPr>
              <a:t>Remitir la muestra al laboratorio con etiqueta de identificación lo antes posible </a:t>
            </a:r>
          </a:p>
          <a:p>
            <a:pPr marL="342900" indent="-342900" algn="just" defTabSz="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s-P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35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63937B0-1D28-4D38-8F5E-6445A5965669}"/>
              </a:ext>
            </a:extLst>
          </p:cNvPr>
          <p:cNvSpPr/>
          <p:nvPr/>
        </p:nvSpPr>
        <p:spPr>
          <a:xfrm>
            <a:off x="110067" y="562045"/>
            <a:ext cx="11971866" cy="44319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s-ES" dirty="0"/>
          </a:p>
          <a:p>
            <a:pPr algn="ctr"/>
            <a:r>
              <a:rPr lang="es-ES" dirty="0"/>
              <a:t> </a:t>
            </a:r>
            <a:r>
              <a:rPr lang="es-ES" sz="4400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El piscicultor debe mantener la condición de equilibrio de dichas variables en el sistema, para </a:t>
            </a:r>
          </a:p>
          <a:p>
            <a:pPr algn="ctr"/>
            <a:r>
              <a:rPr lang="es-ES" sz="4400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reducir significativamente la probabilidad de aparición de enfermedades, realizando un manejo </a:t>
            </a:r>
          </a:p>
          <a:p>
            <a:pPr algn="ctr"/>
            <a:r>
              <a:rPr lang="es-ES" sz="4400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correcto y manteniendo la calidad del agua en óptimas condiciones</a:t>
            </a:r>
            <a:endParaRPr lang="es-PE" sz="4400" i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5349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2835E70-5B58-4133-BF7F-7EB9E9E79BA6}"/>
              </a:ext>
            </a:extLst>
          </p:cNvPr>
          <p:cNvSpPr/>
          <p:nvPr/>
        </p:nvSpPr>
        <p:spPr>
          <a:xfrm>
            <a:off x="0" y="171286"/>
            <a:ext cx="1177354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8" indent="-457200" algn="ctr">
              <a:buFont typeface="Wingdings" panose="05000000000000000000" pitchFamily="2" charset="2"/>
              <a:buChar char="v"/>
            </a:pPr>
            <a:r>
              <a:rPr lang="es-ES" sz="28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Diferencias entre el comportamiento y apariencia física de un pez sano y un pez enfermo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4F64E3-36FA-4BB0-9269-02FBE7996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0" t="3060" r="10275" b="7151"/>
          <a:stretch/>
        </p:blipFill>
        <p:spPr>
          <a:xfrm>
            <a:off x="1583925" y="1301858"/>
            <a:ext cx="8242000" cy="555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79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5BE3330-798C-41F0-AE4E-E672CA6DD234}"/>
              </a:ext>
            </a:extLst>
          </p:cNvPr>
          <p:cNvPicPr/>
          <p:nvPr/>
        </p:nvPicPr>
        <p:blipFill rotWithShape="1">
          <a:blip r:embed="rId2"/>
          <a:srcRect l="7545" t="60825" r="40264" b="15866"/>
          <a:stretch/>
        </p:blipFill>
        <p:spPr bwMode="auto">
          <a:xfrm>
            <a:off x="464951" y="0"/>
            <a:ext cx="8617056" cy="29601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C90EF3E-217D-4F01-A9AA-2882156BC4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5" r="5170" b="32768"/>
          <a:stretch/>
        </p:blipFill>
        <p:spPr>
          <a:xfrm>
            <a:off x="464951" y="2960177"/>
            <a:ext cx="8617056" cy="36196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CF70202-08ED-4C78-8643-8C1DFE895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6724" y="455916"/>
            <a:ext cx="2095500" cy="1809750"/>
          </a:xfrm>
          <a:prstGeom prst="rect">
            <a:avLst/>
          </a:prstGeom>
        </p:spPr>
      </p:pic>
      <p:pic>
        <p:nvPicPr>
          <p:cNvPr id="5122" name="Picture 2" descr="Branquias y pseudobranquias – Fish Histopathology">
            <a:extLst>
              <a:ext uri="{FF2B5EF4-FFF2-40B4-BE49-F238E27FC236}">
                <a16:creationId xmlns:a16="http://schemas.microsoft.com/office/drawing/2014/main" id="{F55843C7-5DA5-4016-B06D-A59E0B931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724" y="2576512"/>
            <a:ext cx="267652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486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1A42E9-9A60-4B87-B09F-33D7AF46A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65" t="12308" r="3593" b="47925"/>
          <a:stretch/>
        </p:blipFill>
        <p:spPr>
          <a:xfrm>
            <a:off x="139444" y="846959"/>
            <a:ext cx="8606403" cy="272310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F129D24-1031-4B55-9AD7-314ADE443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153" y="3990242"/>
            <a:ext cx="3755673" cy="244758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92E43CFF-8A5B-4F20-8041-716EABCEFD16}"/>
              </a:ext>
            </a:extLst>
          </p:cNvPr>
          <p:cNvSpPr/>
          <p:nvPr/>
        </p:nvSpPr>
        <p:spPr>
          <a:xfrm>
            <a:off x="2456522" y="169821"/>
            <a:ext cx="785764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8" indent="-457200" algn="ctr">
              <a:buFont typeface="Wingdings" panose="05000000000000000000" pitchFamily="2" charset="2"/>
              <a:buChar char="v"/>
            </a:pPr>
            <a:r>
              <a:rPr lang="es-ES" sz="28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Agentes estresantes en peces de cultivo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7FB5B2E-D57C-4796-8EC7-A02017F0940C}"/>
              </a:ext>
            </a:extLst>
          </p:cNvPr>
          <p:cNvSpPr/>
          <p:nvPr/>
        </p:nvSpPr>
        <p:spPr>
          <a:xfrm>
            <a:off x="7262687" y="6361004"/>
            <a:ext cx="3959738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s-ES" sz="2000" b="1" dirty="0">
                <a:solidFill>
                  <a:srgbClr val="C00000"/>
                </a:solidFill>
                <a:latin typeface="Roboto"/>
              </a:rPr>
              <a:t>Río contaminado con mercurio</a:t>
            </a:r>
          </a:p>
        </p:txBody>
      </p:sp>
    </p:spTree>
    <p:extLst>
      <p:ext uri="{BB962C8B-B14F-4D97-AF65-F5344CB8AC3E}">
        <p14:creationId xmlns:p14="http://schemas.microsoft.com/office/powerpoint/2010/main" val="646575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92FBBBE-481D-4166-AD41-EC3263A9B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47" y="1285243"/>
            <a:ext cx="5335724" cy="381646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23B7FE-3ECC-4C7F-9C58-8F63F82D5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511" y="1285243"/>
            <a:ext cx="6012842" cy="38164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8F43AC4-4584-46B2-BF76-3AC469073DF2}"/>
              </a:ext>
            </a:extLst>
          </p:cNvPr>
          <p:cNvSpPr/>
          <p:nvPr/>
        </p:nvSpPr>
        <p:spPr>
          <a:xfrm>
            <a:off x="703643" y="5324259"/>
            <a:ext cx="3175869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s-ES" sz="2000" b="1" dirty="0">
                <a:solidFill>
                  <a:srgbClr val="C00000"/>
                </a:solidFill>
                <a:latin typeface="Roboto"/>
              </a:rPr>
              <a:t>Aplicación de pesticidas</a:t>
            </a:r>
          </a:p>
        </p:txBody>
      </p:sp>
    </p:spTree>
    <p:extLst>
      <p:ext uri="{BB962C8B-B14F-4D97-AF65-F5344CB8AC3E}">
        <p14:creationId xmlns:p14="http://schemas.microsoft.com/office/powerpoint/2010/main" val="1748302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8EC8DA8-4D86-43EA-A51D-7B9A6EEF2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271" y="2212337"/>
            <a:ext cx="5527729" cy="462726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23525FA-BB96-44A5-979A-C0D40A59A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8398"/>
            <a:ext cx="7233557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61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2013</TotalTime>
  <Words>1316</Words>
  <Application>Microsoft Office PowerPoint</Application>
  <PresentationFormat>Panorámica</PresentationFormat>
  <Paragraphs>202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Arial</vt:lpstr>
      <vt:lpstr>Calibri</vt:lpstr>
      <vt:lpstr>Google Sans</vt:lpstr>
      <vt:lpstr>Roboto</vt:lpstr>
      <vt:lpstr>Times New Roman</vt:lpstr>
      <vt:lpstr>Verdana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pc2023</dc:creator>
  <cp:lastModifiedBy>pc2023</cp:lastModifiedBy>
  <cp:revision>205</cp:revision>
  <dcterms:created xsi:type="dcterms:W3CDTF">2024-05-27T17:46:54Z</dcterms:created>
  <dcterms:modified xsi:type="dcterms:W3CDTF">2024-06-01T01:10:53Z</dcterms:modified>
</cp:coreProperties>
</file>