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315" r:id="rId3"/>
    <p:sldId id="299" r:id="rId4"/>
    <p:sldId id="304" r:id="rId5"/>
    <p:sldId id="316" r:id="rId6"/>
    <p:sldId id="317" r:id="rId7"/>
    <p:sldId id="321" r:id="rId8"/>
    <p:sldId id="319" r:id="rId9"/>
    <p:sldId id="322" r:id="rId10"/>
    <p:sldId id="318" r:id="rId11"/>
    <p:sldId id="323" r:id="rId12"/>
    <p:sldId id="324" r:id="rId13"/>
    <p:sldId id="325" r:id="rId14"/>
    <p:sldId id="308" r:id="rId15"/>
    <p:sldId id="327" r:id="rId16"/>
    <p:sldId id="326" r:id="rId17"/>
    <p:sldId id="329" r:id="rId18"/>
    <p:sldId id="328" r:id="rId19"/>
    <p:sldId id="309" r:id="rId20"/>
    <p:sldId id="330" r:id="rId21"/>
    <p:sldId id="313" r:id="rId22"/>
    <p:sldId id="306" r:id="rId23"/>
    <p:sldId id="260" r:id="rId24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BE53"/>
    <a:srgbClr val="FFE181"/>
    <a:srgbClr val="173739"/>
    <a:srgbClr val="204E50"/>
    <a:srgbClr val="95440D"/>
    <a:srgbClr val="FFE48F"/>
    <a:srgbClr val="97330B"/>
    <a:srgbClr val="FFE79B"/>
    <a:srgbClr val="622020"/>
    <a:srgbClr val="5C4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3A5AED-E38E-4605-8CF8-A7C3AE5A81A0}" v="7" dt="2021-11-08T20:16:11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654D4-0C4F-4FC6-AA57-B06A82E6BF55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0D9F6-465B-48BF-A606-8BCD283D58A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97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10A0-B36C-48B5-BC85-D2F1C8E1F723}" type="datetimeFigureOut">
              <a:rPr lang="es-PE" smtClean="0"/>
              <a:t>3/05/2024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7479-89BF-4D57-AF54-798F4BD76BB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69177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10A0-B36C-48B5-BC85-D2F1C8E1F723}" type="datetimeFigureOut">
              <a:rPr lang="es-PE" smtClean="0"/>
              <a:t>3/05/2024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7479-89BF-4D57-AF54-798F4BD76BB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96931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10A0-B36C-48B5-BC85-D2F1C8E1F723}" type="datetimeFigureOut">
              <a:rPr lang="es-PE" smtClean="0"/>
              <a:t>3/05/2024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7479-89BF-4D57-AF54-798F4BD76BB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14256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9003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10A0-B36C-48B5-BC85-D2F1C8E1F723}" type="datetimeFigureOut">
              <a:rPr lang="es-PE" smtClean="0"/>
              <a:t>3/05/2024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7479-89BF-4D57-AF54-798F4BD76BB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362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10A0-B36C-48B5-BC85-D2F1C8E1F723}" type="datetimeFigureOut">
              <a:rPr lang="es-PE" smtClean="0"/>
              <a:t>3/05/2024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7479-89BF-4D57-AF54-798F4BD76BB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83090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10A0-B36C-48B5-BC85-D2F1C8E1F723}" type="datetimeFigureOut">
              <a:rPr lang="es-PE" smtClean="0"/>
              <a:t>3/05/2024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7479-89BF-4D57-AF54-798F4BD76BB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9980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10A0-B36C-48B5-BC85-D2F1C8E1F723}" type="datetimeFigureOut">
              <a:rPr lang="es-PE" smtClean="0"/>
              <a:t>3/05/2024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7479-89BF-4D57-AF54-798F4BD76BB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17588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10A0-B36C-48B5-BC85-D2F1C8E1F723}" type="datetimeFigureOut">
              <a:rPr lang="es-PE" smtClean="0"/>
              <a:t>3/05/2024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7479-89BF-4D57-AF54-798F4BD76BB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8002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10A0-B36C-48B5-BC85-D2F1C8E1F723}" type="datetimeFigureOut">
              <a:rPr lang="es-PE" smtClean="0"/>
              <a:t>3/05/2024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7479-89BF-4D57-AF54-798F4BD76BB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1095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10A0-B36C-48B5-BC85-D2F1C8E1F723}" type="datetimeFigureOut">
              <a:rPr lang="es-PE" smtClean="0"/>
              <a:t>3/05/2024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7479-89BF-4D57-AF54-798F4BD76BB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97329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10A0-B36C-48B5-BC85-D2F1C8E1F723}" type="datetimeFigureOut">
              <a:rPr lang="es-PE" smtClean="0"/>
              <a:t>3/05/2024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7479-89BF-4D57-AF54-798F4BD76BB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62210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F10A0-B36C-48B5-BC85-D2F1C8E1F723}" type="datetimeFigureOut">
              <a:rPr lang="es-PE" smtClean="0"/>
              <a:t>3/05/2024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27479-89BF-4D57-AF54-798F4BD76BB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2772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22.jpe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12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29.jpeg"/><Relationship Id="rId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openxmlformats.org/officeDocument/2006/relationships/image" Target="../media/image10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31.jpe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36.jpe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4" Type="http://schemas.openxmlformats.org/officeDocument/2006/relationships/hyperlink" Target="mailto:emiliano180874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/>
          <p:cNvSpPr/>
          <p:nvPr/>
        </p:nvSpPr>
        <p:spPr>
          <a:xfrm>
            <a:off x="2313835" y="1742911"/>
            <a:ext cx="9493059" cy="2628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solidFill>
                  <a:srgbClr val="62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¡Bienvenidos! Hoy exploraremos métodos naturales y sostenibles para proteger a nuestras abejas del impacto de las plagas y enfermedades en la apicultura </a:t>
            </a:r>
            <a:r>
              <a:rPr lang="es-ES" sz="4000" b="1" dirty="0" smtClean="0">
                <a:solidFill>
                  <a:srgbClr val="62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ecológica</a:t>
            </a:r>
            <a:endParaRPr lang="es-PE" sz="4000" b="1" dirty="0">
              <a:solidFill>
                <a:srgbClr val="6220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18" y="4557824"/>
            <a:ext cx="1879770" cy="215879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65173" y="4467284"/>
            <a:ext cx="1911166" cy="2249338"/>
          </a:xfrm>
          <a:prstGeom prst="rect">
            <a:avLst/>
          </a:prstGeom>
        </p:spPr>
      </p:pic>
      <p:pic>
        <p:nvPicPr>
          <p:cNvPr id="19" name="Imagen 18" descr="C:\Users\usuario\Downloads\abejas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03" y="1649978"/>
            <a:ext cx="1801832" cy="27212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D599A66-E954-4E41-8D1D-EC11BB81488D}"/>
              </a:ext>
            </a:extLst>
          </p:cNvPr>
          <p:cNvSpPr txBox="1"/>
          <p:nvPr/>
        </p:nvSpPr>
        <p:spPr>
          <a:xfrm>
            <a:off x="3476910" y="5475449"/>
            <a:ext cx="5415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 smtClean="0">
                <a:solidFill>
                  <a:srgbClr val="9544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(Emiliano </a:t>
            </a:r>
            <a:r>
              <a:rPr lang="es-PE" sz="2000" b="1" dirty="0">
                <a:solidFill>
                  <a:srgbClr val="9544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Gonzales </a:t>
            </a:r>
            <a:r>
              <a:rPr lang="es-PE" sz="2000" b="1" dirty="0" smtClean="0">
                <a:solidFill>
                  <a:srgbClr val="9544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Tenorio)</a:t>
            </a:r>
            <a:endParaRPr lang="es-PE" sz="2000" b="1" dirty="0">
              <a:solidFill>
                <a:srgbClr val="9544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PE" sz="2000" b="1" dirty="0" smtClean="0">
                <a:solidFill>
                  <a:srgbClr val="9544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PE" sz="2000" b="1" dirty="0" err="1" smtClean="0">
                <a:solidFill>
                  <a:srgbClr val="9544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Gte</a:t>
            </a:r>
            <a:r>
              <a:rPr lang="es-PE" sz="2000" b="1" dirty="0" smtClean="0">
                <a:solidFill>
                  <a:srgbClr val="9544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CONSERVASIÓN TITANIA)</a:t>
            </a:r>
            <a:endParaRPr lang="es-PE" sz="2000" b="1" dirty="0">
              <a:solidFill>
                <a:srgbClr val="9544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27193" r="22241" b="33766"/>
          <a:stretch/>
        </p:blipFill>
        <p:spPr>
          <a:xfrm>
            <a:off x="10118118" y="205731"/>
            <a:ext cx="1688776" cy="85186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489F656-E4FC-4253-A414-D14730F6E0E8}"/>
              </a:ext>
            </a:extLst>
          </p:cNvPr>
          <p:cNvSpPr txBox="1"/>
          <p:nvPr/>
        </p:nvSpPr>
        <p:spPr>
          <a:xfrm>
            <a:off x="2710561" y="309386"/>
            <a:ext cx="7247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highlight>
                  <a:srgbClr val="FFE18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sz="2400" b="1" dirty="0" smtClean="0">
                <a:highlight>
                  <a:srgbClr val="FFE18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Apicultura ecológica</a:t>
            </a:r>
            <a:r>
              <a:rPr lang="es-PE" sz="2400" b="1" dirty="0" smtClean="0">
                <a:highlight>
                  <a:srgbClr val="FFE18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highlight>
                <a:srgbClr val="FFE181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01" y="335991"/>
            <a:ext cx="2038960" cy="72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2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173" y="4467284"/>
            <a:ext cx="1911166" cy="22493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18" y="4557824"/>
            <a:ext cx="1879770" cy="215879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27193" r="22241" b="33766"/>
          <a:stretch/>
        </p:blipFill>
        <p:spPr>
          <a:xfrm>
            <a:off x="10847464" y="326571"/>
            <a:ext cx="1218260" cy="614521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2096466" y="279888"/>
            <a:ext cx="8090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4000" b="1" spc="-5" dirty="0">
                <a:solidFill>
                  <a:srgbClr val="850E3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Desafíos en la apicultura ecológica</a:t>
            </a:r>
            <a:endParaRPr lang="en-US" sz="4000" b="1" spc="-5" dirty="0">
              <a:solidFill>
                <a:srgbClr val="850E3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05457" y="1334194"/>
            <a:ext cx="84935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Plagas </a:t>
            </a:r>
            <a:r>
              <a:rPr lang="es-E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enfermedades: obstáculos para las abejas</a:t>
            </a:r>
            <a:r>
              <a:rPr lang="es-E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28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98771" y="2600922"/>
            <a:ext cx="4349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</a:t>
            </a:r>
            <a:r>
              <a:rPr lang="es-ES" sz="2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plagas y enfermedades representan una amenaza seria para las colonias de abejas.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946" l="0" r="100000"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0594" y="2093985"/>
            <a:ext cx="6096000" cy="28384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442754" y="5017311"/>
            <a:ext cx="66881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la apicultura ecológica, </a:t>
            </a:r>
            <a:r>
              <a:rPr lang="es-ES" sz="2400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enfrentamos estos </a:t>
            </a:r>
            <a:r>
              <a:rPr lang="es-ES" sz="2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desafíos de manera natural y sostenible.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3" y="326571"/>
            <a:ext cx="1404738" cy="4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0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173" y="4467284"/>
            <a:ext cx="1911166" cy="22493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18" y="4557824"/>
            <a:ext cx="1879770" cy="215879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27193" r="22241" b="33766"/>
          <a:stretch/>
        </p:blipFill>
        <p:spPr>
          <a:xfrm>
            <a:off x="10847464" y="326571"/>
            <a:ext cx="1218260" cy="614521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2096466" y="279888"/>
            <a:ext cx="8090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4000" b="1" spc="-5" dirty="0">
                <a:solidFill>
                  <a:srgbClr val="850E3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Desafíos en la apicultura ecológica</a:t>
            </a:r>
            <a:endParaRPr lang="en-US" sz="4000" b="1" spc="-5" dirty="0">
              <a:solidFill>
                <a:srgbClr val="850E3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64024" y="1448373"/>
            <a:ext cx="35246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Como enfermedades </a:t>
            </a:r>
            <a:r>
              <a:rPr lang="es-PE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existen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461" y="1864887"/>
            <a:ext cx="5060337" cy="328287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077232" y="5164162"/>
            <a:ext cx="1715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s-PE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Loque europea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575398" y="1940096"/>
            <a:ext cx="4970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una enfermedad bacteriana que afecta a las larvas de 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abejas.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6575399" y="3104304"/>
            <a:ext cx="49706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Síntomas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Fuerte olor agrio, Cría salpicada y no operculada toma una coloración oscura y escamas en el fondo de las celdas, que son fácilmente desprendidas.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3" y="326571"/>
            <a:ext cx="1404738" cy="4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3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173" y="4467284"/>
            <a:ext cx="1911166" cy="22493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18" y="4557824"/>
            <a:ext cx="1879770" cy="215879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27193" r="22241" b="33766"/>
          <a:stretch/>
        </p:blipFill>
        <p:spPr>
          <a:xfrm>
            <a:off x="10847464" y="326571"/>
            <a:ext cx="1218260" cy="614521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2096466" y="279888"/>
            <a:ext cx="8090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4000" b="1" spc="-5" dirty="0">
                <a:solidFill>
                  <a:srgbClr val="850E3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Desafíos en la apicultura ecológica</a:t>
            </a:r>
            <a:endParaRPr lang="en-US" sz="4000" b="1" spc="-5" dirty="0">
              <a:solidFill>
                <a:srgbClr val="850E3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161447" y="1362474"/>
            <a:ext cx="3805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Como enfermedades </a:t>
            </a:r>
            <a:r>
              <a:rPr lang="es-PE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existen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847" y="1432585"/>
            <a:ext cx="4663040" cy="3521551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13351" y="1965651"/>
            <a:ext cx="4291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Bacteria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formadora de esporos muy persistentes que afecta a la cría 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operculada</a:t>
            </a:r>
            <a:r>
              <a:rPr lang="es-P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P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635257" y="4954136"/>
            <a:ext cx="20201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Loque americana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513350" y="3044287"/>
            <a:ext cx="42912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Síntomas</a:t>
            </a:r>
          </a:p>
          <a:p>
            <a:pPr algn="just" fontAlgn="base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Fuerte olor 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agrio, cría salpicada, opérculos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hundidos y 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agrietados, larva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color oscura y consistencia 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mucosa, escamas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el fondo de las 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celdas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difíciles de desprender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3" y="326571"/>
            <a:ext cx="1404738" cy="4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2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173" y="4467284"/>
            <a:ext cx="1911166" cy="22493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18" y="4557824"/>
            <a:ext cx="1879770" cy="215879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27193" r="22241" b="33766"/>
          <a:stretch/>
        </p:blipFill>
        <p:spPr>
          <a:xfrm>
            <a:off x="10847464" y="326571"/>
            <a:ext cx="1218260" cy="614521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2096466" y="279888"/>
            <a:ext cx="8090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4000" b="1" spc="-5" dirty="0">
                <a:solidFill>
                  <a:srgbClr val="850E3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Desafíos en la apicultura ecológica</a:t>
            </a:r>
            <a:endParaRPr lang="en-US" sz="4000" b="1" spc="-5" dirty="0">
              <a:solidFill>
                <a:srgbClr val="850E3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92592" y="1426682"/>
            <a:ext cx="3690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Como enfermedades </a:t>
            </a:r>
            <a:r>
              <a:rPr lang="es-PE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existen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9142" y="1826792"/>
            <a:ext cx="4056615" cy="317706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840327" y="5003856"/>
            <a:ext cx="1314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Nosemosis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92592" y="2319091"/>
            <a:ext cx="36181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una afección intestinal de las abejas que está determinada por diversos factores ambientales y fisiológicos que pueden intervenir separadamente o en conjunto.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8435226" y="2220515"/>
            <a:ext cx="33657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Síntomas</a:t>
            </a:r>
          </a:p>
          <a:p>
            <a:pPr algn="just" fontAlgn="base"/>
            <a:r>
              <a:rPr lang="es-E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Manchas diarreicas en la piquera y en el interior de la colmena (no </a:t>
            </a:r>
            <a:r>
              <a:rPr lang="es-E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siempre), imposibilidad  </a:t>
            </a:r>
            <a:r>
              <a:rPr lang="es-E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</a:t>
            </a:r>
            <a:r>
              <a:rPr lang="es-E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volar y esterilidad de la reina.</a:t>
            </a:r>
            <a:endParaRPr lang="es-E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endParaRPr lang="en-US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3" y="326571"/>
            <a:ext cx="1404738" cy="4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0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173" y="4467284"/>
            <a:ext cx="1911166" cy="22493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18" y="4557824"/>
            <a:ext cx="1879770" cy="215879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27193" r="22241" b="33766"/>
          <a:stretch/>
        </p:blipFill>
        <p:spPr>
          <a:xfrm>
            <a:off x="10847464" y="326571"/>
            <a:ext cx="1218260" cy="614521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2076339" y="326571"/>
            <a:ext cx="8391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4000" b="1" spc="-5" dirty="0">
                <a:solidFill>
                  <a:srgbClr val="850E3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Estrategias de manejo sin químicos</a:t>
            </a:r>
            <a:endParaRPr lang="en-US" sz="4000" b="1" spc="-5" dirty="0">
              <a:solidFill>
                <a:srgbClr val="850E3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581523" y="2672289"/>
            <a:ext cx="33815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plagas y enfermedades pueden ser diseminadas y transmitirse por: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383790" y="2737211"/>
            <a:ext cx="346865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palanca, el cepillo y guantes, entre otros materiales.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120756" y="1780905"/>
            <a:ext cx="2287806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just"/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mismas abejas.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8884533" y="1697111"/>
            <a:ext cx="1233583" cy="3693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E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viento.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869986" y="2737211"/>
            <a:ext cx="3264453" cy="646331"/>
          </a:xfrm>
          <a:prstGeom prst="rect">
            <a:avLst/>
          </a:prstGeom>
          <a:solidFill>
            <a:srgbClr val="DBBE53"/>
          </a:solidFill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hombre durante el manipuleo de las colmenas. 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784013" y="3852991"/>
            <a:ext cx="3639431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 zánganos y abejas pilladoras pueden llevar consigo patógenos de una colmena a otra</a:t>
            </a:r>
            <a:r>
              <a:rPr lang="es-E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4551299" y="5407287"/>
            <a:ext cx="341174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 empleo de alimento artificial. 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7917207" y="3852991"/>
            <a:ext cx="4080681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enjambres</a:t>
            </a: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nuevos e infectados </a:t>
            </a:r>
            <a:endParaRPr lang="es-E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E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ntroducidos a la colmena</a:t>
            </a: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constituyen</a:t>
            </a: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forma muy </a:t>
            </a:r>
            <a:r>
              <a:rPr lang="es-E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común</a:t>
            </a: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de transmisión de una enfermedad</a:t>
            </a:r>
            <a:r>
              <a:rPr lang="es-E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3" y="326571"/>
            <a:ext cx="1404738" cy="4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7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173" y="4467284"/>
            <a:ext cx="1911166" cy="22493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18" y="4557824"/>
            <a:ext cx="1879770" cy="215879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27193" r="22241" b="33766"/>
          <a:stretch/>
        </p:blipFill>
        <p:spPr>
          <a:xfrm>
            <a:off x="10847464" y="326571"/>
            <a:ext cx="1218260" cy="614521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2076339" y="326571"/>
            <a:ext cx="8391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4000" b="1" spc="-5" dirty="0">
                <a:solidFill>
                  <a:srgbClr val="850E3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Estrategias de manejo sin químicos</a:t>
            </a:r>
            <a:endParaRPr lang="en-US" sz="4000" b="1" spc="-5" dirty="0">
              <a:solidFill>
                <a:srgbClr val="850E3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257076" y="1407884"/>
            <a:ext cx="7861042" cy="341632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 todo, primero es necesario observar </a:t>
            </a:r>
          </a:p>
          <a:p>
            <a:pPr marL="342900" indent="-342900" algn="just">
              <a:buFont typeface="Times New Roman" panose="02020603050405020304" pitchFamily="18" charset="0"/>
              <a:buChar char="₋"/>
            </a:pPr>
            <a:endParaRPr lang="es-E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notar los síntomas característicos de las plagas y enfermedades; </a:t>
            </a:r>
          </a:p>
          <a:p>
            <a:pPr marL="342900" indent="-342900" algn="just">
              <a:buFont typeface="Times New Roman" panose="02020603050405020304" pitchFamily="18" charset="0"/>
              <a:buChar char="₋"/>
            </a:pPr>
            <a:endParaRPr lang="es-E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partir de ello el apicultor va efectuar un diagnostico preciso sobre el agente causal del problema </a:t>
            </a:r>
          </a:p>
          <a:p>
            <a:pPr marL="342900" indent="-342900" algn="just">
              <a:buFont typeface="Times New Roman" panose="02020603050405020304" pitchFamily="18" charset="0"/>
              <a:buChar char="₋"/>
            </a:pPr>
            <a:endParaRPr lang="es-E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fin de establecer las medidas adecuadas de control.</a:t>
            </a:r>
            <a:endParaRPr lang="es-ES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3" y="326571"/>
            <a:ext cx="1404738" cy="4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1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173" y="4467284"/>
            <a:ext cx="1911166" cy="22493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18" y="4557824"/>
            <a:ext cx="1879770" cy="215879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27193" r="22241" b="33766"/>
          <a:stretch/>
        </p:blipFill>
        <p:spPr>
          <a:xfrm>
            <a:off x="10847464" y="326571"/>
            <a:ext cx="1218260" cy="614521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2076339" y="326571"/>
            <a:ext cx="8391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4000" b="1" spc="-5" dirty="0">
                <a:solidFill>
                  <a:srgbClr val="850E3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Estrategias de manejo sin químicos</a:t>
            </a:r>
            <a:endParaRPr lang="en-US" sz="4000" b="1" spc="-5" dirty="0">
              <a:solidFill>
                <a:srgbClr val="850E3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25355" y="1101468"/>
            <a:ext cx="88402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Alternativas </a:t>
            </a:r>
            <a:r>
              <a:rPr lang="es-ES" sz="2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naturales para el manejo de plagas y enfermedades</a:t>
            </a:r>
            <a:r>
              <a:rPr lang="es-E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24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18" y="1630144"/>
            <a:ext cx="4540514" cy="442447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127132" y="6121626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Captura de enjambre silvestre </a:t>
            </a:r>
            <a:endParaRPr lang="en-U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3" y="326571"/>
            <a:ext cx="1404738" cy="4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0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173" y="4467284"/>
            <a:ext cx="1911166" cy="22493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18" y="4557824"/>
            <a:ext cx="1879770" cy="215879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27193" r="22241" b="33766"/>
          <a:stretch/>
        </p:blipFill>
        <p:spPr>
          <a:xfrm>
            <a:off x="10847464" y="326571"/>
            <a:ext cx="1218260" cy="614521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2076339" y="326571"/>
            <a:ext cx="8391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4000" b="1" spc="-5" dirty="0">
                <a:solidFill>
                  <a:srgbClr val="850E3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Estrategias de manejo sin químicos</a:t>
            </a:r>
            <a:endParaRPr lang="en-US" sz="4000" b="1" spc="-5" dirty="0">
              <a:solidFill>
                <a:srgbClr val="850E3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34537" y="1034457"/>
            <a:ext cx="88402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Alternativas </a:t>
            </a:r>
            <a:r>
              <a:rPr lang="es-ES" sz="2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naturales para el manejo de plagas y enfermedades</a:t>
            </a:r>
            <a:r>
              <a:rPr lang="es-E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24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4.bp.blogspot.com/-Y1HxTiQaNjo/UjzFf_5juPI/AAAAAAAABJE/UYEMao1iCZg/s1600/cultivando-tabaco-L-oEieJX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868" y="1882312"/>
            <a:ext cx="4523360" cy="375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5" t="32239" r="15566" b="3310"/>
          <a:stretch/>
        </p:blipFill>
        <p:spPr>
          <a:xfrm>
            <a:off x="6818592" y="1797632"/>
            <a:ext cx="3649638" cy="3839591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2869968" y="5654081"/>
            <a:ext cx="9217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Tabaco</a:t>
            </a:r>
            <a:endParaRPr lang="en-US" sz="2000" dirty="0"/>
          </a:p>
        </p:txBody>
      </p:sp>
      <p:sp>
        <p:nvSpPr>
          <p:cNvPr id="14" name="Rectángulo 13"/>
          <p:cNvSpPr/>
          <p:nvPr/>
        </p:nvSpPr>
        <p:spPr>
          <a:xfrm>
            <a:off x="7561280" y="5637223"/>
            <a:ext cx="11673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err="1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Leucaena</a:t>
            </a:r>
            <a:endParaRPr lang="en-US" sz="20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3" y="326571"/>
            <a:ext cx="1404738" cy="4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6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173" y="4467284"/>
            <a:ext cx="1911166" cy="22493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18" y="4557824"/>
            <a:ext cx="1879770" cy="215879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27193" r="22241" b="33766"/>
          <a:stretch/>
        </p:blipFill>
        <p:spPr>
          <a:xfrm>
            <a:off x="10847464" y="326571"/>
            <a:ext cx="1218260" cy="614521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2076339" y="326571"/>
            <a:ext cx="8391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4000" b="1" spc="-5" dirty="0">
                <a:solidFill>
                  <a:srgbClr val="850E3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Estrategias de manejo sin químicos</a:t>
            </a:r>
            <a:endParaRPr lang="en-US" sz="4000" b="1" spc="-5" dirty="0">
              <a:solidFill>
                <a:srgbClr val="850E3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34537" y="1034457"/>
            <a:ext cx="88402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Alternativas </a:t>
            </a:r>
            <a:r>
              <a:rPr lang="es-ES" sz="2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naturales para el manejo de plagas y enfermedades</a:t>
            </a:r>
            <a:r>
              <a:rPr lang="es-E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24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623" t="44518" r="30374" b="40785"/>
          <a:stretch/>
        </p:blipFill>
        <p:spPr>
          <a:xfrm>
            <a:off x="3319906" y="2370031"/>
            <a:ext cx="2032239" cy="111883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/>
          <a:srcRect l="56959" t="43717" r="28762" b="40591"/>
          <a:stretch/>
        </p:blipFill>
        <p:spPr>
          <a:xfrm>
            <a:off x="3331250" y="3722554"/>
            <a:ext cx="2009550" cy="1168403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534537" y="1700693"/>
            <a:ext cx="32271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Desinfección de herramientas</a:t>
            </a:r>
            <a:endParaRPr lang="en-US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2836" y="2019229"/>
            <a:ext cx="5206265" cy="312713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497" r="11630"/>
          <a:stretch/>
        </p:blipFill>
        <p:spPr>
          <a:xfrm>
            <a:off x="1084674" y="2395852"/>
            <a:ext cx="1981200" cy="2677884"/>
          </a:xfrm>
          <a:prstGeom prst="rect">
            <a:avLst/>
          </a:prstGeom>
        </p:spPr>
      </p:pic>
      <p:pic>
        <p:nvPicPr>
          <p:cNvPr id="18" name="Picture 2" descr="Guantes para la apicultura fábrica, Comprar buena calidad Guantes para la  apicultura productos de China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13115" r="8764" b="21312"/>
          <a:stretch/>
        </p:blipFill>
        <p:spPr bwMode="auto">
          <a:xfrm>
            <a:off x="4102138" y="5247169"/>
            <a:ext cx="2281642" cy="126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Botas apicultor reforzadas - La Tienda del Apicultor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t="24390" r="14634" b="19512"/>
          <a:stretch/>
        </p:blipFill>
        <p:spPr bwMode="auto">
          <a:xfrm>
            <a:off x="2398917" y="5368785"/>
            <a:ext cx="1380643" cy="10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3" y="326571"/>
            <a:ext cx="1404738" cy="4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1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173" y="4467284"/>
            <a:ext cx="1911166" cy="22493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18" y="4557824"/>
            <a:ext cx="1879770" cy="215879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27193" r="22241" b="33766"/>
          <a:stretch/>
        </p:blipFill>
        <p:spPr>
          <a:xfrm>
            <a:off x="10847464" y="326571"/>
            <a:ext cx="1218260" cy="614521"/>
          </a:xfrm>
          <a:prstGeom prst="rect">
            <a:avLst/>
          </a:prstGeom>
        </p:spPr>
      </p:pic>
      <p:sp>
        <p:nvSpPr>
          <p:cNvPr id="12" name="Subtítulo 2"/>
          <p:cNvSpPr txBox="1">
            <a:spLocks/>
          </p:cNvSpPr>
          <p:nvPr/>
        </p:nvSpPr>
        <p:spPr>
          <a:xfrm>
            <a:off x="3059319" y="326571"/>
            <a:ext cx="6701902" cy="66045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>
              <a:defRPr sz="2400" b="0" i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4000" b="1" spc="-5" dirty="0">
                <a:solidFill>
                  <a:srgbClr val="850E3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Selección de razas resistentes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03715" y="1132083"/>
            <a:ext cx="4810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Fomentando </a:t>
            </a:r>
            <a:r>
              <a:rPr lang="es-ES" sz="2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resistencia </a:t>
            </a:r>
            <a:r>
              <a:rPr lang="es-E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genética</a:t>
            </a:r>
            <a:endParaRPr lang="es-ES" sz="24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04633" y="2205685"/>
            <a:ext cx="33107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lang="es-ES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criar y seleccionar abejas con características genéticas que las hagan más resistentes a enfermedades, fortalecemos nuestras colonias de manera natural.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271" y="1593748"/>
            <a:ext cx="4556304" cy="448159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4082920" y="6075345"/>
            <a:ext cx="4423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Colmena instalada con medidas de protección</a:t>
            </a:r>
            <a:endParaRPr lang="en-US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3" y="326571"/>
            <a:ext cx="1404738" cy="4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9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/>
          <p:cNvSpPr/>
          <p:nvPr/>
        </p:nvSpPr>
        <p:spPr>
          <a:xfrm>
            <a:off x="2478578" y="1595621"/>
            <a:ext cx="9291058" cy="2628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4000" b="1" dirty="0" smtClean="0">
                <a:solidFill>
                  <a:srgbClr val="62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Manejo de plagas y enfermedades </a:t>
            </a:r>
          </a:p>
          <a:p>
            <a:pPr algn="ctr"/>
            <a:r>
              <a:rPr lang="es-PE" sz="4000" b="1" dirty="0" smtClean="0">
                <a:solidFill>
                  <a:srgbClr val="62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 químicos</a:t>
            </a:r>
            <a:endParaRPr lang="es-PE" sz="4000" b="1" dirty="0">
              <a:solidFill>
                <a:srgbClr val="6220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18" y="4557824"/>
            <a:ext cx="1879770" cy="215879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65173" y="4467284"/>
            <a:ext cx="1911166" cy="2249338"/>
          </a:xfrm>
          <a:prstGeom prst="rect">
            <a:avLst/>
          </a:prstGeom>
        </p:spPr>
      </p:pic>
      <p:pic>
        <p:nvPicPr>
          <p:cNvPr id="19" name="Imagen 18" descr="C:\Users\usuario\Downloads\abejas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10" y="1684308"/>
            <a:ext cx="1801832" cy="27212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D599A66-E954-4E41-8D1D-EC11BB81488D}"/>
              </a:ext>
            </a:extLst>
          </p:cNvPr>
          <p:cNvSpPr txBox="1"/>
          <p:nvPr/>
        </p:nvSpPr>
        <p:spPr>
          <a:xfrm>
            <a:off x="3476910" y="5475449"/>
            <a:ext cx="5415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 smtClean="0">
                <a:solidFill>
                  <a:srgbClr val="9544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(Emiliano </a:t>
            </a:r>
            <a:r>
              <a:rPr lang="es-PE" sz="2000" b="1" dirty="0">
                <a:solidFill>
                  <a:srgbClr val="9544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Gonzales </a:t>
            </a:r>
            <a:r>
              <a:rPr lang="es-PE" sz="2000" b="1" dirty="0" smtClean="0">
                <a:solidFill>
                  <a:srgbClr val="9544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Tenorio)</a:t>
            </a:r>
            <a:endParaRPr lang="es-PE" sz="2000" b="1" dirty="0">
              <a:solidFill>
                <a:srgbClr val="9544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PE" sz="2000" b="1" dirty="0" smtClean="0">
                <a:solidFill>
                  <a:srgbClr val="9544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PE" sz="2000" b="1" dirty="0" err="1" smtClean="0">
                <a:solidFill>
                  <a:srgbClr val="9544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Gte</a:t>
            </a:r>
            <a:r>
              <a:rPr lang="es-PE" sz="2000" b="1" dirty="0" smtClean="0">
                <a:solidFill>
                  <a:srgbClr val="9544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CONSERVASIÓN TITANIA)</a:t>
            </a:r>
            <a:endParaRPr lang="es-PE" sz="2000" b="1" dirty="0">
              <a:solidFill>
                <a:srgbClr val="9544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27193" r="22241" b="33766"/>
          <a:stretch/>
        </p:blipFill>
        <p:spPr>
          <a:xfrm>
            <a:off x="10118118" y="205731"/>
            <a:ext cx="1688776" cy="85186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489F656-E4FC-4253-A414-D14730F6E0E8}"/>
              </a:ext>
            </a:extLst>
          </p:cNvPr>
          <p:cNvSpPr txBox="1"/>
          <p:nvPr/>
        </p:nvSpPr>
        <p:spPr>
          <a:xfrm>
            <a:off x="2710561" y="309386"/>
            <a:ext cx="7247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 smtClean="0">
                <a:highlight>
                  <a:srgbClr val="FFE18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sz="2000" b="1" dirty="0" smtClean="0">
                <a:highlight>
                  <a:srgbClr val="FFE18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Apicultura ecológica</a:t>
            </a:r>
            <a:r>
              <a:rPr lang="es-PE" sz="2000" b="1" dirty="0" smtClean="0">
                <a:highlight>
                  <a:srgbClr val="FFE18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000" b="1" dirty="0">
              <a:highlight>
                <a:srgbClr val="FFE181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01" y="335991"/>
            <a:ext cx="2038960" cy="72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4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173" y="4467284"/>
            <a:ext cx="1911166" cy="22493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18" y="4557824"/>
            <a:ext cx="1879770" cy="215879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27193" r="22241" b="33766"/>
          <a:stretch/>
        </p:blipFill>
        <p:spPr>
          <a:xfrm>
            <a:off x="10847464" y="326571"/>
            <a:ext cx="1218260" cy="614521"/>
          </a:xfrm>
          <a:prstGeom prst="rect">
            <a:avLst/>
          </a:prstGeom>
        </p:spPr>
      </p:pic>
      <p:sp>
        <p:nvSpPr>
          <p:cNvPr id="12" name="Subtítulo 2"/>
          <p:cNvSpPr txBox="1">
            <a:spLocks/>
          </p:cNvSpPr>
          <p:nvPr/>
        </p:nvSpPr>
        <p:spPr>
          <a:xfrm>
            <a:off x="3059319" y="326571"/>
            <a:ext cx="6701902" cy="66045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>
              <a:defRPr sz="2400" b="0" i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4000" b="1" spc="-5" dirty="0">
                <a:solidFill>
                  <a:srgbClr val="850E3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Selección de razas resistentes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03715" y="1132083"/>
            <a:ext cx="4810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Fomentando </a:t>
            </a:r>
            <a:r>
              <a:rPr lang="es-ES" sz="2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resistencia </a:t>
            </a:r>
            <a:r>
              <a:rPr lang="es-E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genética</a:t>
            </a:r>
            <a:endParaRPr lang="es-ES" sz="24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4" b="8727"/>
          <a:stretch/>
        </p:blipFill>
        <p:spPr>
          <a:xfrm>
            <a:off x="2414853" y="1593748"/>
            <a:ext cx="3251295" cy="427262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2" b="21194"/>
          <a:stretch/>
        </p:blipFill>
        <p:spPr>
          <a:xfrm>
            <a:off x="6556803" y="1593748"/>
            <a:ext cx="3774551" cy="427262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942026" y="5866375"/>
            <a:ext cx="1537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Abejas dóciles</a:t>
            </a:r>
            <a:endParaRPr lang="en-US" dirty="0"/>
          </a:p>
        </p:txBody>
      </p:sp>
      <p:sp>
        <p:nvSpPr>
          <p:cNvPr id="7" name="Rectángulo 6"/>
          <p:cNvSpPr/>
          <p:nvPr/>
        </p:nvSpPr>
        <p:spPr>
          <a:xfrm>
            <a:off x="7267063" y="5922166"/>
            <a:ext cx="1678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Alta producción</a:t>
            </a:r>
            <a:endParaRPr lang="en-US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3" y="326571"/>
            <a:ext cx="1404738" cy="4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0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173" y="4467284"/>
            <a:ext cx="1911166" cy="22493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18" y="4557824"/>
            <a:ext cx="1879770" cy="215879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27193" r="22241" b="33766"/>
          <a:stretch/>
        </p:blipFill>
        <p:spPr>
          <a:xfrm>
            <a:off x="10847464" y="326571"/>
            <a:ext cx="1218260" cy="614521"/>
          </a:xfrm>
          <a:prstGeom prst="rect">
            <a:avLst/>
          </a:prstGeom>
        </p:spPr>
      </p:pic>
      <p:sp>
        <p:nvSpPr>
          <p:cNvPr id="12" name="Subtítulo 2"/>
          <p:cNvSpPr txBox="1">
            <a:spLocks/>
          </p:cNvSpPr>
          <p:nvPr/>
        </p:nvSpPr>
        <p:spPr>
          <a:xfrm>
            <a:off x="3472121" y="151286"/>
            <a:ext cx="5848177" cy="7044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>
              <a:defRPr sz="2400" b="0" i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4000" b="1" spc="-5" dirty="0">
                <a:solidFill>
                  <a:srgbClr val="850E3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Manipulación del hábitat</a:t>
            </a:r>
          </a:p>
        </p:txBody>
      </p:sp>
      <p:sp>
        <p:nvSpPr>
          <p:cNvPr id="5" name="Rectángulo 4"/>
          <p:cNvSpPr/>
          <p:nvPr/>
        </p:nvSpPr>
        <p:spPr>
          <a:xfrm>
            <a:off x="747806" y="1130193"/>
            <a:ext cx="69965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Creando </a:t>
            </a:r>
            <a:r>
              <a:rPr lang="es-ES" sz="2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entorno saludable para las </a:t>
            </a:r>
            <a:r>
              <a:rPr lang="es-E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abejas</a:t>
            </a:r>
            <a:endParaRPr lang="es-ES" sz="24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58161" y="2332481"/>
            <a:ext cx="27243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Mejorar </a:t>
            </a:r>
            <a:r>
              <a:rPr lang="es-ES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diversidad floral y evitar el estrés ambiental ayuda a fortalecer la salud de las abejas y a prevenir enfermedades.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220" y="1818563"/>
            <a:ext cx="3986141" cy="29896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405" y="1787668"/>
            <a:ext cx="3868439" cy="298960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948704" y="4850208"/>
            <a:ext cx="3369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Titonia diversifolia </a:t>
            </a:r>
            <a:r>
              <a:rPr lang="es-ES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(Botón de oro)</a:t>
            </a:r>
            <a:endParaRPr lang="en-US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3" y="326571"/>
            <a:ext cx="1404738" cy="4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1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173" y="4467284"/>
            <a:ext cx="1911166" cy="22493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18" y="4557824"/>
            <a:ext cx="1879770" cy="215879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27193" r="22241" b="33766"/>
          <a:stretch/>
        </p:blipFill>
        <p:spPr>
          <a:xfrm>
            <a:off x="10847464" y="326571"/>
            <a:ext cx="1218260" cy="614521"/>
          </a:xfrm>
          <a:prstGeom prst="rect">
            <a:avLst/>
          </a:prstGeom>
        </p:spPr>
      </p:pic>
      <p:sp>
        <p:nvSpPr>
          <p:cNvPr id="14" name="Subtítulo 2"/>
          <p:cNvSpPr txBox="1">
            <a:spLocks/>
          </p:cNvSpPr>
          <p:nvPr/>
        </p:nvSpPr>
        <p:spPr>
          <a:xfrm>
            <a:off x="3591000" y="542834"/>
            <a:ext cx="5101721" cy="46467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>
              <a:defRPr sz="2400" b="0" i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4000" b="1" spc="-5" dirty="0">
                <a:solidFill>
                  <a:srgbClr val="850E3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Preguntas y respuestas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591000" y="1488677"/>
            <a:ext cx="4679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¡Participa y aprendamos juntos</a:t>
            </a:r>
            <a:r>
              <a:rPr lang="es-E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s-ES" sz="24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image.freepik.com/vector-gratis/grupo-de-personas-hablando-de-discurso-burbuja-de-dialogo_18591-575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648" y="2148689"/>
            <a:ext cx="3443264" cy="344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3" y="326571"/>
            <a:ext cx="1404738" cy="4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5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/>
          <p:cNvSpPr/>
          <p:nvPr/>
        </p:nvSpPr>
        <p:spPr>
          <a:xfrm>
            <a:off x="725372" y="2869617"/>
            <a:ext cx="10419779" cy="1097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ctr"/>
            <a:r>
              <a:rPr lang="es-PE" sz="4000" b="1" dirty="0">
                <a:solidFill>
                  <a:srgbClr val="1737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GRACIAS POR SU ATENCIÓN</a:t>
            </a:r>
          </a:p>
          <a:p>
            <a:pPr algn="ctr"/>
            <a:endParaRPr lang="es-PE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173" y="4467284"/>
            <a:ext cx="1911166" cy="224933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18" y="4557824"/>
            <a:ext cx="1879770" cy="2158798"/>
          </a:xfrm>
          <a:prstGeom prst="rect">
            <a:avLst/>
          </a:prstGeom>
        </p:spPr>
      </p:pic>
      <p:sp>
        <p:nvSpPr>
          <p:cNvPr id="29" name="Subtítulo 2">
            <a:extLst>
              <a:ext uri="{FF2B5EF4-FFF2-40B4-BE49-F238E27FC236}">
                <a16:creationId xmlns:a16="http://schemas.microsoft.com/office/drawing/2014/main" id="{91ED86CB-3BBB-4B42-A4A8-FD8430FCA11A}"/>
              </a:ext>
            </a:extLst>
          </p:cNvPr>
          <p:cNvSpPr txBox="1">
            <a:spLocks/>
          </p:cNvSpPr>
          <p:nvPr/>
        </p:nvSpPr>
        <p:spPr>
          <a:xfrm>
            <a:off x="3221839" y="4538630"/>
            <a:ext cx="6155936" cy="2256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es-P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Emiliano </a:t>
            </a:r>
            <a:r>
              <a:rPr lang="es-P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Gonzales </a:t>
            </a:r>
            <a:r>
              <a:rPr lang="es-P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Tenorio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es-P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es-P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PE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emiliano180874@gmail.com</a:t>
            </a:r>
            <a:endParaRPr lang="es-P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Fanpage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facebook: </a:t>
            </a:r>
            <a:r>
              <a:rPr lang="es-P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TITANIA conservación</a:t>
            </a:r>
            <a:endParaRPr lang="es-MX" sz="2300" b="1" i="1" dirty="0">
              <a:solidFill>
                <a:srgbClr val="173739"/>
              </a:solidFill>
              <a:latin typeface="Candara" panose="020E050203030302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P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948 </a:t>
            </a:r>
            <a:r>
              <a:rPr lang="es-P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642 </a:t>
            </a:r>
            <a:r>
              <a:rPr lang="es-P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174 / 925 261 799</a:t>
            </a:r>
            <a:endParaRPr lang="es-P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4" t="29224" r="23015" b="36685"/>
          <a:stretch/>
        </p:blipFill>
        <p:spPr>
          <a:xfrm>
            <a:off x="4396416" y="855217"/>
            <a:ext cx="3077690" cy="1442667"/>
          </a:xfrm>
          <a:prstGeom prst="rect">
            <a:avLst/>
          </a:prstGeom>
        </p:spPr>
      </p:pic>
      <p:pic>
        <p:nvPicPr>
          <p:cNvPr id="12" name="Imagen 11" descr="C:\Users\usuario\Downloads\abejas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7" y="115590"/>
            <a:ext cx="1012123" cy="1781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58" y="362487"/>
            <a:ext cx="2784519" cy="98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3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546" t="39017" r="40416" b="43391"/>
          <a:stretch/>
        </p:blipFill>
        <p:spPr>
          <a:xfrm rot="5400000" flipV="1">
            <a:off x="9298744" y="3229776"/>
            <a:ext cx="4846035" cy="489894"/>
          </a:xfrm>
          <a:prstGeom prst="rect">
            <a:avLst/>
          </a:prstGeom>
          <a:solidFill>
            <a:srgbClr val="212121"/>
          </a:solidFill>
        </p:spPr>
      </p:pic>
      <p:pic>
        <p:nvPicPr>
          <p:cNvPr id="11" name="Imagen 10" descr="C:\Users\usuario\Downloads\abeja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7" y="115590"/>
            <a:ext cx="687927" cy="1039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5590" y="5941787"/>
            <a:ext cx="642864" cy="75661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/>
          <a:srcRect l="9565" t="71489" r="40416" b="18884"/>
          <a:stretch/>
        </p:blipFill>
        <p:spPr>
          <a:xfrm rot="5400000" flipV="1">
            <a:off x="-1770289" y="3300479"/>
            <a:ext cx="4549375" cy="437616"/>
          </a:xfrm>
          <a:prstGeom prst="rect">
            <a:avLst/>
          </a:prstGeom>
          <a:solidFill>
            <a:srgbClr val="212121"/>
          </a:solidFill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CF4D0A5-9B83-478F-A77E-EB00CAECBA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860" t="41526" r="26075" b="30797"/>
          <a:stretch/>
        </p:blipFill>
        <p:spPr bwMode="auto">
          <a:xfrm>
            <a:off x="11301327" y="5914876"/>
            <a:ext cx="923526" cy="9431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799108" y="667854"/>
            <a:ext cx="17828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smtClean="0">
                <a:solidFill>
                  <a:srgbClr val="62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Contenido</a:t>
            </a:r>
            <a:endParaRPr lang="en-US" sz="2800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27193" r="22241" b="33766"/>
          <a:stretch/>
        </p:blipFill>
        <p:spPr>
          <a:xfrm>
            <a:off x="10847464" y="326571"/>
            <a:ext cx="1218260" cy="614521"/>
          </a:xfrm>
          <a:prstGeom prst="rect">
            <a:avLst/>
          </a:prstGeom>
        </p:spPr>
      </p:pic>
      <p:grpSp>
        <p:nvGrpSpPr>
          <p:cNvPr id="24" name="Grupo 23"/>
          <p:cNvGrpSpPr/>
          <p:nvPr/>
        </p:nvGrpSpPr>
        <p:grpSpPr>
          <a:xfrm>
            <a:off x="2017704" y="1411021"/>
            <a:ext cx="8829760" cy="3743216"/>
            <a:chOff x="1758097" y="1455843"/>
            <a:chExt cx="8829760" cy="3743216"/>
          </a:xfrm>
        </p:grpSpPr>
        <p:grpSp>
          <p:nvGrpSpPr>
            <p:cNvPr id="25" name="Grupo 24"/>
            <p:cNvGrpSpPr/>
            <p:nvPr/>
          </p:nvGrpSpPr>
          <p:grpSpPr>
            <a:xfrm>
              <a:off x="1759338" y="1554484"/>
              <a:ext cx="399938" cy="358981"/>
              <a:chOff x="4223657" y="1507182"/>
              <a:chExt cx="931218" cy="931218"/>
            </a:xfrm>
            <a:solidFill>
              <a:srgbClr val="DBBE53"/>
            </a:solidFill>
          </p:grpSpPr>
          <p:sp>
            <p:nvSpPr>
              <p:cNvPr id="50" name="Oval 94">
                <a:extLst>
                  <a:ext uri="{FF2B5EF4-FFF2-40B4-BE49-F238E27FC236}">
                    <a16:creationId xmlns:a16="http://schemas.microsoft.com/office/drawing/2014/main" id="{508F43EC-A596-4781-BB8D-ACF04FD10F98}"/>
                  </a:ext>
                </a:extLst>
              </p:cNvPr>
              <p:cNvSpPr/>
              <p:nvPr/>
            </p:nvSpPr>
            <p:spPr>
              <a:xfrm>
                <a:off x="4223657" y="1507182"/>
                <a:ext cx="931218" cy="931218"/>
              </a:xfrm>
              <a:prstGeom prst="ellipse">
                <a:avLst/>
              </a:prstGeom>
              <a:grpFill/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Oval 94">
                <a:extLst>
                  <a:ext uri="{FF2B5EF4-FFF2-40B4-BE49-F238E27FC236}">
                    <a16:creationId xmlns:a16="http://schemas.microsoft.com/office/drawing/2014/main" id="{508F43EC-A596-4781-BB8D-ACF04FD10F98}"/>
                  </a:ext>
                </a:extLst>
              </p:cNvPr>
              <p:cNvSpPr/>
              <p:nvPr/>
            </p:nvSpPr>
            <p:spPr>
              <a:xfrm>
                <a:off x="4321629" y="1600200"/>
                <a:ext cx="762001" cy="762000"/>
              </a:xfrm>
              <a:prstGeom prst="ellipse">
                <a:avLst/>
              </a:pr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altLang="ko-KR" sz="2000" b="1" dirty="0" smtClean="0">
                    <a:solidFill>
                      <a:schemeClr val="tx1"/>
                    </a:solidFill>
                  </a:rPr>
                  <a:t>1</a:t>
                </a:r>
                <a:endParaRPr lang="ko-KR" altLang="en-US" sz="20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" name="Grupo 25"/>
            <p:cNvGrpSpPr/>
            <p:nvPr/>
          </p:nvGrpSpPr>
          <p:grpSpPr>
            <a:xfrm>
              <a:off x="1759338" y="2153102"/>
              <a:ext cx="399938" cy="358981"/>
              <a:chOff x="4223657" y="1507182"/>
              <a:chExt cx="931218" cy="931218"/>
            </a:xfrm>
            <a:solidFill>
              <a:srgbClr val="DBBE53"/>
            </a:solidFill>
          </p:grpSpPr>
          <p:sp>
            <p:nvSpPr>
              <p:cNvPr id="48" name="Oval 94">
                <a:extLst>
                  <a:ext uri="{FF2B5EF4-FFF2-40B4-BE49-F238E27FC236}">
                    <a16:creationId xmlns:a16="http://schemas.microsoft.com/office/drawing/2014/main" id="{508F43EC-A596-4781-BB8D-ACF04FD10F98}"/>
                  </a:ext>
                </a:extLst>
              </p:cNvPr>
              <p:cNvSpPr/>
              <p:nvPr/>
            </p:nvSpPr>
            <p:spPr>
              <a:xfrm>
                <a:off x="4223657" y="1507182"/>
                <a:ext cx="931218" cy="931218"/>
              </a:xfrm>
              <a:prstGeom prst="ellipse">
                <a:avLst/>
              </a:prstGeom>
              <a:grpFill/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Oval 94">
                <a:extLst>
                  <a:ext uri="{FF2B5EF4-FFF2-40B4-BE49-F238E27FC236}">
                    <a16:creationId xmlns:a16="http://schemas.microsoft.com/office/drawing/2014/main" id="{508F43EC-A596-4781-BB8D-ACF04FD10F98}"/>
                  </a:ext>
                </a:extLst>
              </p:cNvPr>
              <p:cNvSpPr/>
              <p:nvPr/>
            </p:nvSpPr>
            <p:spPr>
              <a:xfrm>
                <a:off x="4321629" y="1600200"/>
                <a:ext cx="762001" cy="762000"/>
              </a:xfrm>
              <a:prstGeom prst="ellipse">
                <a:avLst/>
              </a:pr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altLang="ko-KR" sz="2000" b="1" dirty="0" smtClean="0">
                    <a:solidFill>
                      <a:schemeClr val="tx1"/>
                    </a:solidFill>
                  </a:rPr>
                  <a:t>2</a:t>
                </a:r>
                <a:endParaRPr lang="ko-KR" altLang="en-US" sz="20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" name="Grupo 26"/>
            <p:cNvGrpSpPr/>
            <p:nvPr/>
          </p:nvGrpSpPr>
          <p:grpSpPr>
            <a:xfrm>
              <a:off x="1759338" y="2796169"/>
              <a:ext cx="399938" cy="358981"/>
              <a:chOff x="4223657" y="1236094"/>
              <a:chExt cx="931218" cy="931217"/>
            </a:xfrm>
            <a:solidFill>
              <a:srgbClr val="DBBE53"/>
            </a:solidFill>
          </p:grpSpPr>
          <p:sp>
            <p:nvSpPr>
              <p:cNvPr id="46" name="Oval 94">
                <a:extLst>
                  <a:ext uri="{FF2B5EF4-FFF2-40B4-BE49-F238E27FC236}">
                    <a16:creationId xmlns:a16="http://schemas.microsoft.com/office/drawing/2014/main" id="{508F43EC-A596-4781-BB8D-ACF04FD10F98}"/>
                  </a:ext>
                </a:extLst>
              </p:cNvPr>
              <p:cNvSpPr/>
              <p:nvPr/>
            </p:nvSpPr>
            <p:spPr>
              <a:xfrm>
                <a:off x="4223657" y="1236094"/>
                <a:ext cx="931218" cy="931217"/>
              </a:xfrm>
              <a:prstGeom prst="ellipse">
                <a:avLst/>
              </a:prstGeom>
              <a:grpFill/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Oval 94">
                <a:extLst>
                  <a:ext uri="{FF2B5EF4-FFF2-40B4-BE49-F238E27FC236}">
                    <a16:creationId xmlns:a16="http://schemas.microsoft.com/office/drawing/2014/main" id="{508F43EC-A596-4781-BB8D-ACF04FD10F98}"/>
                  </a:ext>
                </a:extLst>
              </p:cNvPr>
              <p:cNvSpPr/>
              <p:nvPr/>
            </p:nvSpPr>
            <p:spPr>
              <a:xfrm>
                <a:off x="4321629" y="1329111"/>
                <a:ext cx="762001" cy="761999"/>
              </a:xfrm>
              <a:prstGeom prst="ellipse">
                <a:avLst/>
              </a:pr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altLang="ko-KR" sz="2000" b="1" dirty="0" smtClean="0">
                    <a:solidFill>
                      <a:schemeClr val="tx1"/>
                    </a:solidFill>
                  </a:rPr>
                  <a:t>3</a:t>
                </a:r>
                <a:endParaRPr lang="ko-KR" altLang="en-US" sz="20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" name="Grupo 27"/>
            <p:cNvGrpSpPr/>
            <p:nvPr/>
          </p:nvGrpSpPr>
          <p:grpSpPr>
            <a:xfrm>
              <a:off x="1759338" y="3422217"/>
              <a:ext cx="399938" cy="358981"/>
              <a:chOff x="4223657" y="1134436"/>
              <a:chExt cx="931218" cy="931217"/>
            </a:xfrm>
            <a:solidFill>
              <a:srgbClr val="DBBE53"/>
            </a:solidFill>
          </p:grpSpPr>
          <p:sp>
            <p:nvSpPr>
              <p:cNvPr id="43" name="Oval 94">
                <a:extLst>
                  <a:ext uri="{FF2B5EF4-FFF2-40B4-BE49-F238E27FC236}">
                    <a16:creationId xmlns:a16="http://schemas.microsoft.com/office/drawing/2014/main" id="{508F43EC-A596-4781-BB8D-ACF04FD10F98}"/>
                  </a:ext>
                </a:extLst>
              </p:cNvPr>
              <p:cNvSpPr/>
              <p:nvPr/>
            </p:nvSpPr>
            <p:spPr>
              <a:xfrm>
                <a:off x="4223657" y="1134436"/>
                <a:ext cx="931218" cy="931217"/>
              </a:xfrm>
              <a:prstGeom prst="ellipse">
                <a:avLst/>
              </a:prstGeom>
              <a:grpFill/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Oval 94">
                <a:extLst>
                  <a:ext uri="{FF2B5EF4-FFF2-40B4-BE49-F238E27FC236}">
                    <a16:creationId xmlns:a16="http://schemas.microsoft.com/office/drawing/2014/main" id="{508F43EC-A596-4781-BB8D-ACF04FD10F98}"/>
                  </a:ext>
                </a:extLst>
              </p:cNvPr>
              <p:cNvSpPr/>
              <p:nvPr/>
            </p:nvSpPr>
            <p:spPr>
              <a:xfrm>
                <a:off x="4321629" y="1261339"/>
                <a:ext cx="762001" cy="761999"/>
              </a:xfrm>
              <a:prstGeom prst="ellipse">
                <a:avLst/>
              </a:pr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altLang="ko-KR" sz="2000" b="1" dirty="0" smtClean="0">
                    <a:solidFill>
                      <a:schemeClr val="tx1"/>
                    </a:solidFill>
                  </a:rPr>
                  <a:t>4</a:t>
                </a:r>
                <a:endParaRPr lang="ko-KR" altLang="en-US" sz="20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Oval 94">
              <a:extLst>
                <a:ext uri="{FF2B5EF4-FFF2-40B4-BE49-F238E27FC236}">
                  <a16:creationId xmlns:a16="http://schemas.microsoft.com/office/drawing/2014/main" id="{508F43EC-A596-4781-BB8D-ACF04FD10F98}"/>
                </a:ext>
              </a:extLst>
            </p:cNvPr>
            <p:cNvSpPr/>
            <p:nvPr/>
          </p:nvSpPr>
          <p:spPr>
            <a:xfrm>
              <a:off x="1759338" y="4113584"/>
              <a:ext cx="399938" cy="358981"/>
            </a:xfrm>
            <a:prstGeom prst="ellipse">
              <a:avLst/>
            </a:prstGeom>
            <a:solidFill>
              <a:srgbClr val="DBBE53"/>
            </a:solidFill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altLang="ko-KR" sz="2000" b="1" dirty="0">
                  <a:solidFill>
                    <a:schemeClr val="tx1"/>
                  </a:solidFill>
                </a:rPr>
                <a:t>5</a:t>
              </a:r>
              <a:endParaRPr lang="ko-KR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2428599" y="2096590"/>
              <a:ext cx="57912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s-E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Desafíos en la apicultura ecológica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2B2EF069-0901-4ADE-8292-E51A798861DE}"/>
                </a:ext>
              </a:extLst>
            </p:cNvPr>
            <p:cNvGrpSpPr/>
            <p:nvPr/>
          </p:nvGrpSpPr>
          <p:grpSpPr>
            <a:xfrm>
              <a:off x="1758097" y="4804951"/>
              <a:ext cx="399938" cy="367938"/>
              <a:chOff x="4223657" y="945145"/>
              <a:chExt cx="931218" cy="931215"/>
            </a:xfrm>
            <a:solidFill>
              <a:srgbClr val="DBBE53"/>
            </a:solidFill>
          </p:grpSpPr>
          <p:sp>
            <p:nvSpPr>
              <p:cNvPr id="41" name="Oval 94">
                <a:extLst>
                  <a:ext uri="{FF2B5EF4-FFF2-40B4-BE49-F238E27FC236}">
                    <a16:creationId xmlns:a16="http://schemas.microsoft.com/office/drawing/2014/main" id="{1786ED3F-2BCF-4D04-BE81-EB14ABA0C2E1}"/>
                  </a:ext>
                </a:extLst>
              </p:cNvPr>
              <p:cNvSpPr/>
              <p:nvPr/>
            </p:nvSpPr>
            <p:spPr>
              <a:xfrm>
                <a:off x="4223657" y="945145"/>
                <a:ext cx="931218" cy="931215"/>
              </a:xfrm>
              <a:prstGeom prst="ellipse">
                <a:avLst/>
              </a:prstGeom>
              <a:grpFill/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Oval 94">
                <a:extLst>
                  <a:ext uri="{FF2B5EF4-FFF2-40B4-BE49-F238E27FC236}">
                    <a16:creationId xmlns:a16="http://schemas.microsoft.com/office/drawing/2014/main" id="{4AA8FB6C-7A5B-4A79-86BA-B81AA2E413D3}"/>
                  </a:ext>
                </a:extLst>
              </p:cNvPr>
              <p:cNvSpPr/>
              <p:nvPr/>
            </p:nvSpPr>
            <p:spPr>
              <a:xfrm>
                <a:off x="4321629" y="1038161"/>
                <a:ext cx="762001" cy="761999"/>
              </a:xfrm>
              <a:prstGeom prst="ellipse">
                <a:avLst/>
              </a:prstGeom>
              <a:grpFill/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altLang="ko-KR" sz="2000" b="1" dirty="0" smtClean="0">
                    <a:solidFill>
                      <a:schemeClr val="tx1"/>
                    </a:solidFill>
                  </a:rPr>
                  <a:t>6</a:t>
                </a:r>
                <a:endParaRPr lang="ko-KR" altLang="en-US" sz="20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3" name="CuadroTexto 32"/>
            <p:cNvSpPr txBox="1"/>
            <p:nvPr/>
          </p:nvSpPr>
          <p:spPr>
            <a:xfrm>
              <a:off x="2434457" y="1455843"/>
              <a:ext cx="815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s-E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Importancia de la apicultura ecológica</a:t>
              </a: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Subtítulo 2"/>
            <p:cNvSpPr txBox="1">
              <a:spLocks/>
            </p:cNvSpPr>
            <p:nvPr/>
          </p:nvSpPr>
          <p:spPr>
            <a:xfrm>
              <a:off x="2499772" y="3383028"/>
              <a:ext cx="5101721" cy="400110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>
              <a:lvl1pPr marL="0">
                <a:defRPr sz="2400" b="0" i="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457200">
                <a:defRPr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_tradn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Selección de razas resistentes</a:t>
              </a:r>
              <a:endParaRPr lang="es-ES_tradnl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Subtítulo 2"/>
            <p:cNvSpPr txBox="1">
              <a:spLocks/>
            </p:cNvSpPr>
            <p:nvPr/>
          </p:nvSpPr>
          <p:spPr>
            <a:xfrm>
              <a:off x="2498529" y="4049497"/>
              <a:ext cx="5101721" cy="486696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>
              <a:lvl1pPr marL="0">
                <a:defRPr sz="2400" b="0" i="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457200">
                <a:defRPr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_tradn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Manipulación del hábitat</a:t>
              </a:r>
              <a:endParaRPr lang="es-ES_tradnl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Subtítulo 2"/>
            <p:cNvSpPr txBox="1">
              <a:spLocks/>
            </p:cNvSpPr>
            <p:nvPr/>
          </p:nvSpPr>
          <p:spPr>
            <a:xfrm>
              <a:off x="2498530" y="4734384"/>
              <a:ext cx="5101721" cy="464675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>
              <a:lvl1pPr marL="0">
                <a:defRPr sz="2400" b="0" i="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457200">
                <a:defRPr>
                  <a:latin typeface="+mn-lt"/>
                  <a:ea typeface="+mn-ea"/>
                  <a:cs typeface="+mn-cs"/>
                </a:defRPr>
              </a:lvl2pPr>
              <a:lvl3pPr marL="914400">
                <a:defRPr>
                  <a:latin typeface="+mn-lt"/>
                  <a:ea typeface="+mn-ea"/>
                  <a:cs typeface="+mn-cs"/>
                </a:defRPr>
              </a:lvl3pPr>
              <a:lvl4pPr marL="1371600">
                <a:defRPr>
                  <a:latin typeface="+mn-lt"/>
                  <a:ea typeface="+mn-ea"/>
                  <a:cs typeface="+mn-cs"/>
                </a:defRPr>
              </a:lvl4pPr>
              <a:lvl5pPr marL="1828800">
                <a:defRPr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_tradn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Preguntas y respuestas</a:t>
              </a:r>
              <a:endParaRPr lang="es-ES_tradnl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2428599" y="2747497"/>
              <a:ext cx="57912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s-E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Estrategias de manejo sin químicos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13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173" y="4467284"/>
            <a:ext cx="1911166" cy="22493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18" y="4557824"/>
            <a:ext cx="1879770" cy="215879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27193" r="22241" b="33766"/>
          <a:stretch/>
        </p:blipFill>
        <p:spPr>
          <a:xfrm>
            <a:off x="10847464" y="326571"/>
            <a:ext cx="1218260" cy="614521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828145" y="191856"/>
            <a:ext cx="9380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4000" b="1" spc="-5" dirty="0">
                <a:solidFill>
                  <a:srgbClr val="850E3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Importancia de la apicultura ecológica</a:t>
            </a:r>
            <a:endParaRPr lang="en-US" sz="4000" b="1" spc="-5" dirty="0">
              <a:solidFill>
                <a:srgbClr val="850E3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844606" y="2864041"/>
            <a:ext cx="90028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abejas son esenciales para la polinización de cultivos. </a:t>
            </a:r>
            <a:endParaRPr lang="es-ES" sz="3200" dirty="0" smtClean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sz="3200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3200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S" sz="32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apicultura ecológica promueve prácticas que protegen a las abejas y al medio ambiente.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645265" y="1714016"/>
            <a:ext cx="8186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¿Por qué es crucial la apicultura ecológica?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3" y="326571"/>
            <a:ext cx="1404738" cy="4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8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173" y="4467284"/>
            <a:ext cx="1911166" cy="22493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18" y="4557824"/>
            <a:ext cx="1879770" cy="215879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27193" r="22241" b="33766"/>
          <a:stretch/>
        </p:blipFill>
        <p:spPr>
          <a:xfrm>
            <a:off x="10847464" y="326571"/>
            <a:ext cx="1218260" cy="614521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2096466" y="279888"/>
            <a:ext cx="8090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4000" b="1" spc="-5" dirty="0">
                <a:solidFill>
                  <a:srgbClr val="850E3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Desafíos en la apicultura ecológica</a:t>
            </a:r>
            <a:endParaRPr lang="en-US" sz="4000" b="1" spc="-5" dirty="0">
              <a:solidFill>
                <a:srgbClr val="850E3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69986" y="1087021"/>
            <a:ext cx="84935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Plagas </a:t>
            </a:r>
            <a:r>
              <a:rPr lang="es-E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enfermedades: obstáculos para las abejas</a:t>
            </a:r>
            <a:r>
              <a:rPr lang="es-E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28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03714" y="2084655"/>
            <a:ext cx="28966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Como plagas </a:t>
            </a:r>
            <a:r>
              <a:rPr lang="es-PE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existen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358" y="1860827"/>
            <a:ext cx="5826135" cy="388027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950791" y="5637223"/>
            <a:ext cx="1624648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Hormigas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3" y="326571"/>
            <a:ext cx="1404738" cy="4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4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173" y="4467284"/>
            <a:ext cx="1911166" cy="22493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18" y="4557824"/>
            <a:ext cx="1879770" cy="215879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27193" r="22241" b="33766"/>
          <a:stretch/>
        </p:blipFill>
        <p:spPr>
          <a:xfrm>
            <a:off x="10847464" y="326571"/>
            <a:ext cx="1218260" cy="614521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2096466" y="128261"/>
            <a:ext cx="8090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4000" b="1" spc="-5" dirty="0">
                <a:solidFill>
                  <a:srgbClr val="850E3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Desafíos en la apicultura ecológica</a:t>
            </a:r>
            <a:endParaRPr lang="en-US" sz="4000" b="1" spc="-5" dirty="0">
              <a:solidFill>
                <a:srgbClr val="850E3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28456" t="4527"/>
          <a:stretch/>
        </p:blipFill>
        <p:spPr>
          <a:xfrm>
            <a:off x="3528375" y="941092"/>
            <a:ext cx="5615625" cy="499591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499657" y="2002432"/>
            <a:ext cx="28966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plagas </a:t>
            </a:r>
            <a:r>
              <a:rPr lang="es-PE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existen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489461" y="5792615"/>
            <a:ext cx="2188420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Comején o termitas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3" y="326571"/>
            <a:ext cx="1404738" cy="4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3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173" y="4467284"/>
            <a:ext cx="1911166" cy="22493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18" y="4557824"/>
            <a:ext cx="1879770" cy="215879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27193" r="22241" b="33766"/>
          <a:stretch/>
        </p:blipFill>
        <p:spPr>
          <a:xfrm>
            <a:off x="10847464" y="326571"/>
            <a:ext cx="1218260" cy="614521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2096466" y="128261"/>
            <a:ext cx="8090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4000" b="1" spc="-5" dirty="0">
                <a:solidFill>
                  <a:srgbClr val="850E3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Desafíos en la apicultura ecológica</a:t>
            </a:r>
            <a:endParaRPr lang="en-US" sz="4000" b="1" spc="-5" dirty="0">
              <a:solidFill>
                <a:srgbClr val="850E3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066223" y="1729899"/>
            <a:ext cx="25042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plagas </a:t>
            </a:r>
            <a:r>
              <a:rPr lang="es-PE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existen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/>
          <a:srcRect l="3357" t="6454" r="3020" b="8892"/>
          <a:stretch/>
        </p:blipFill>
        <p:spPr>
          <a:xfrm>
            <a:off x="5870783" y="3551013"/>
            <a:ext cx="3657600" cy="18288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/>
          <a:srcRect l="8855" t="21027" r="8855" b="8870"/>
          <a:stretch/>
        </p:blipFill>
        <p:spPr>
          <a:xfrm>
            <a:off x="5902647" y="1729899"/>
            <a:ext cx="3625736" cy="1841762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419196" y="5437168"/>
            <a:ext cx="8515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Polilla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556838" y="2925525"/>
            <a:ext cx="33974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larvas de esta polilla destruyen los panales almacenados y los de las colmenas más débiles.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3" y="326571"/>
            <a:ext cx="1404738" cy="4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173" y="4467284"/>
            <a:ext cx="1911166" cy="22493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18" y="4557824"/>
            <a:ext cx="1879770" cy="215879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27193" r="22241" b="33766"/>
          <a:stretch/>
        </p:blipFill>
        <p:spPr>
          <a:xfrm>
            <a:off x="10847464" y="326571"/>
            <a:ext cx="1218260" cy="614521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2096466" y="128261"/>
            <a:ext cx="8090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4000" b="1" spc="-5" dirty="0">
                <a:solidFill>
                  <a:srgbClr val="850E3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Desafíos en la apicultura ecológica</a:t>
            </a:r>
            <a:endParaRPr lang="en-US" sz="4000" b="1" spc="-5" dirty="0">
              <a:solidFill>
                <a:srgbClr val="850E3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990853" y="1473364"/>
            <a:ext cx="28966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Como plagas </a:t>
            </a:r>
            <a:r>
              <a:rPr lang="es-PE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existen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07" l="0" r="100000">
                        <a14:foregroundMark x1="5851" y1="95695" x2="99202" y2="97682"/>
                        <a14:backgroundMark x1="37234" y1="19868" x2="3457" y2="18543"/>
                      </a14:backgroundRemoval>
                    </a14:imgEffect>
                  </a14:imgLayer>
                </a14:imgProps>
              </a:ext>
            </a:extLst>
          </a:blip>
          <a:srcRect l="-988" t="247" r="-811" b="1009"/>
          <a:stretch/>
        </p:blipFill>
        <p:spPr>
          <a:xfrm>
            <a:off x="4151086" y="1099685"/>
            <a:ext cx="5488061" cy="427566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240773" y="5332533"/>
            <a:ext cx="1780103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Avispa Asiática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99116" y="2510691"/>
            <a:ext cx="25172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 especie invasora atacan a las colmenas </a:t>
            </a:r>
            <a:r>
              <a:rPr lang="es-E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Apis melifera.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3" y="326571"/>
            <a:ext cx="1404738" cy="4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173" y="4467284"/>
            <a:ext cx="1911166" cy="22493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18" y="4557824"/>
            <a:ext cx="1879770" cy="215879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t="27193" r="22241" b="33766"/>
          <a:stretch/>
        </p:blipFill>
        <p:spPr>
          <a:xfrm>
            <a:off x="10847464" y="326571"/>
            <a:ext cx="1218260" cy="614521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2096466" y="279888"/>
            <a:ext cx="8090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4000" b="1" spc="-5" dirty="0">
                <a:solidFill>
                  <a:srgbClr val="850E3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Desafíos en la apicultura ecológica</a:t>
            </a:r>
            <a:endParaRPr lang="en-US" sz="4000" b="1" spc="-5" dirty="0">
              <a:solidFill>
                <a:srgbClr val="850E3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37430" y="1010702"/>
            <a:ext cx="84935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Plagas </a:t>
            </a:r>
            <a:r>
              <a:rPr lang="es-E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enfermedades: obstáculos para las abejas</a:t>
            </a:r>
            <a:r>
              <a:rPr lang="es-E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28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3715" y="2600493"/>
            <a:ext cx="36556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Como enfermedades </a:t>
            </a:r>
            <a:r>
              <a:rPr lang="es-PE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existen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/>
          <a:srcRect l="6224" t="-2728"/>
          <a:stretch/>
        </p:blipFill>
        <p:spPr>
          <a:xfrm>
            <a:off x="3673822" y="1837814"/>
            <a:ext cx="4288450" cy="312618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573210" y="5004797"/>
            <a:ext cx="11372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P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Varroasis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8447964" y="2836068"/>
            <a:ext cx="29447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trata de una enfermedad parasitaria provocada por un ácaro llamado Varroa destructor.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3" y="326571"/>
            <a:ext cx="1404738" cy="4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8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1711</TotalTime>
  <Words>722</Words>
  <Application>Microsoft Office PowerPoint</Application>
  <PresentationFormat>Panorámica</PresentationFormat>
  <Paragraphs>118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0" baseType="lpstr">
      <vt:lpstr>맑은 고딕</vt:lpstr>
      <vt:lpstr>Arial</vt:lpstr>
      <vt:lpstr>Calibri</vt:lpstr>
      <vt:lpstr>Calibri Light</vt:lpstr>
      <vt:lpstr>Candara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Persi Luna</dc:creator>
  <cp:lastModifiedBy>USER</cp:lastModifiedBy>
  <cp:revision>143</cp:revision>
  <dcterms:created xsi:type="dcterms:W3CDTF">2019-12-03T19:38:15Z</dcterms:created>
  <dcterms:modified xsi:type="dcterms:W3CDTF">2024-05-03T18:50:51Z</dcterms:modified>
</cp:coreProperties>
</file>